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56" r:id="rId9"/>
    <p:sldId id="264" r:id="rId10"/>
    <p:sldId id="265" r:id="rId11"/>
    <p:sldId id="5181" r:id="rId12"/>
    <p:sldId id="266" r:id="rId13"/>
    <p:sldId id="288" r:id="rId14"/>
    <p:sldId id="289" r:id="rId15"/>
    <p:sldId id="5180" r:id="rId16"/>
    <p:sldId id="267" r:id="rId17"/>
    <p:sldId id="268" r:id="rId18"/>
    <p:sldId id="5194" r:id="rId19"/>
    <p:sldId id="5195" r:id="rId20"/>
    <p:sldId id="354" r:id="rId21"/>
    <p:sldId id="283" r:id="rId22"/>
    <p:sldId id="271" r:id="rId23"/>
    <p:sldId id="5201" r:id="rId24"/>
    <p:sldId id="5204" r:id="rId25"/>
    <p:sldId id="5202" r:id="rId26"/>
    <p:sldId id="273" r:id="rId27"/>
    <p:sldId id="5196" r:id="rId28"/>
    <p:sldId id="5199" r:id="rId29"/>
    <p:sldId id="5197" r:id="rId30"/>
    <p:sldId id="5200" r:id="rId31"/>
    <p:sldId id="269" r:id="rId32"/>
    <p:sldId id="294" r:id="rId33"/>
    <p:sldId id="272" r:id="rId34"/>
    <p:sldId id="5183" r:id="rId35"/>
    <p:sldId id="5184" r:id="rId36"/>
    <p:sldId id="5185" r:id="rId37"/>
    <p:sldId id="5186" r:id="rId38"/>
    <p:sldId id="5187" r:id="rId39"/>
    <p:sldId id="5188" r:id="rId40"/>
    <p:sldId id="270" r:id="rId41"/>
    <p:sldId id="5191" r:id="rId42"/>
    <p:sldId id="5182" r:id="rId43"/>
    <p:sldId id="274" r:id="rId44"/>
    <p:sldId id="5192" r:id="rId45"/>
    <p:sldId id="275" r:id="rId46"/>
    <p:sldId id="5193" r:id="rId47"/>
    <p:sldId id="277" r:id="rId48"/>
    <p:sldId id="278" r:id="rId49"/>
    <p:sldId id="276" r:id="rId50"/>
    <p:sldId id="279" r:id="rId51"/>
    <p:sldId id="5189" r:id="rId52"/>
    <p:sldId id="5190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5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A816-E5D7-473D-AF0B-CA00090E3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23862-16D5-456D-A90F-4A73BC969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AA858-DECF-4FE1-932C-722B64F9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E335C-E806-4E33-96A4-4816AA632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F78D4-DD4E-4A22-A662-16A7AA237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4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9214-9D15-4BC4-A63C-ADCD225FD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AF7B5-5412-435E-94DD-76249CEA0B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CC094-BE77-497D-90C4-542DBEB9F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2BE90-BC8D-48C3-B02E-54AC55D3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8CAB6-C4C3-4917-8186-EB261525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0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C2D63-7D3E-43C4-AB5D-6AD88C4CB0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5CDC3-8A07-49FC-99A3-7AB04387E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484B2-B074-49AA-838E-CBAE4D30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D8C54-0689-464D-9ADE-CF7B7E450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E207B-B660-4F7A-9550-97B57C9E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40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09BC9-ED60-4FE9-8B0E-E210EAA9C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CAA34-83F4-4B17-9429-BD19F533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AAEC8-A810-4A95-8B19-BD2ACCF6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A1FD7-EE68-420E-BE78-00EC2888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1FB6D-A896-4191-9DCE-627448E8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8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B9CC-FCB9-405A-A038-13E071673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1CDFB-C7BD-4694-AD95-94302AB84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EA636-A635-442A-B325-FA71E05B4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B40D6-DD8F-41ED-8FCA-C5AA1E450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B9470-4222-42C9-AF99-BBFF14CF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5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B8FB-073F-48E5-9E59-628629794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5FD3E-9F08-4EE0-859E-B7332E676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F97BA-0380-4F6F-846D-78C831A55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696A8-C091-4F87-ABFD-5CADD6E0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26E22-9C6E-4785-A813-A77643706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53848-A6D5-460C-99CC-DBC7F48CD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8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1C347-085A-4719-93E5-F1886A89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C256F-5635-4B18-B915-EAE4D09EA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47622-2F85-491E-8D51-C287D1CB5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2962D-DD29-44EC-89DF-920CC1C6E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2C640-2EF2-48F1-BCC1-D021A8FBD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712F0F-18B4-44FA-8236-934CBF25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3F1AA-352B-4F97-B5F9-C78F9DC6F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B383E9-034B-4B63-B147-3E1ABBA10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3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B9B86-EC1D-4D36-A27D-F74CDA504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F1FDCF-F334-4FFF-AA92-443760B8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B3BC5-D4B6-4DCE-86A1-7736E817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4F00E6-8274-4EED-8DB2-77C6E055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2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FC7567-D1A7-4634-9AAE-52212C29A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7DD83-DAC5-4F47-AAF4-110CFD457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032E3-7F4A-4244-8B7D-944C4A07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CF58-C2E0-4D47-BAA0-B3C4FB42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AC330-4348-41D5-B2A8-5C6D6A90A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87DEF-CBD6-4466-85B8-3DBF80F0E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3CF0A-28BA-4914-AA48-6994A0596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EABF4-8985-45C4-B820-589A4FDA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CBE67-C344-4BD6-9178-C7BF07D71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67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702C-D1F7-4895-BBA6-03DCABD2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D8400E-87BE-4F7D-BE92-C57D104B9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081816-E1F1-4F11-A3CE-5E1CE4281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57371-C971-4DC2-B99D-3DA640C31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FE9A2-CA72-4661-BD03-F4662DA01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F2977-5CF9-4081-84F9-7BC7EA50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44D3B1-C27B-40C3-83BE-8043E712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5666A-38F3-4CC6-BF8E-1020F171A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1DAA8-AE1F-485F-B7D1-884EAB1ED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1893D-EE51-4363-BBE1-42EB7B809538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46F27-7F3F-4929-AAA1-F3EA2A52E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C419B-7DA6-4240-9CC9-5DCD914341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01CC5-B3B4-430E-ADBE-0D4C04780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C47D85-D5C4-45C3-B14D-8D88A056F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52" y="170907"/>
            <a:ext cx="7115493" cy="2629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3434B6-AA95-41C7-8D06-E1D71C54A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51" y="3204531"/>
            <a:ext cx="7678328" cy="285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61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9C91E9-BDB9-46D3-BAF4-0708E547E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6" y="1078219"/>
            <a:ext cx="9408287" cy="374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21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8D3AA3B-A4DB-4148-AFE0-8085A26A42F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38399511"/>
              </p:ext>
            </p:extLst>
          </p:nvPr>
        </p:nvGraphicFramePr>
        <p:xfrm>
          <a:off x="392138" y="400752"/>
          <a:ext cx="9126615" cy="562927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55407">
                  <a:extLst>
                    <a:ext uri="{9D8B030D-6E8A-4147-A177-3AD203B41FA5}">
                      <a16:colId xmlns:a16="http://schemas.microsoft.com/office/drawing/2014/main" val="3923131414"/>
                    </a:ext>
                  </a:extLst>
                </a:gridCol>
                <a:gridCol w="1000592">
                  <a:extLst>
                    <a:ext uri="{9D8B030D-6E8A-4147-A177-3AD203B41FA5}">
                      <a16:colId xmlns:a16="http://schemas.microsoft.com/office/drawing/2014/main" val="375687905"/>
                    </a:ext>
                  </a:extLst>
                </a:gridCol>
                <a:gridCol w="6670616">
                  <a:extLst>
                    <a:ext uri="{9D8B030D-6E8A-4147-A177-3AD203B41FA5}">
                      <a16:colId xmlns:a16="http://schemas.microsoft.com/office/drawing/2014/main" val="1829044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AMM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Description and operation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5500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AMM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Maintenance Practices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0393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AMM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Servicing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8403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AMM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Removal/Installation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3344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AMM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Adjustment/Test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510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AMM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Inspection/Check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52997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AMM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Cleaning/Painting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1633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AMM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Repairs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261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FCOM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Flight Crew Operating Manual FCOM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1796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SRM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Structure Repair Manual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5216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11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WDM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Wiring Diagram Manual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2472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12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FIM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Fault Isolation Manual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1674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13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NDT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Non Destructuve Manual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98857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14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CMM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Component Maintenance Manual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4929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Team 15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AFM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Airplane Flight Manual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406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1357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92762F-5721-400B-B1C4-8C5E72E443E9}"/>
              </a:ext>
            </a:extLst>
          </p:cNvPr>
          <p:cNvSpPr txBox="1"/>
          <p:nvPr/>
        </p:nvSpPr>
        <p:spPr>
          <a:xfrm>
            <a:off x="20270" y="332282"/>
            <a:ext cx="12280734" cy="698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Presentation Content – ( 25min to prepare and 2-3 min to present )</a:t>
            </a:r>
          </a:p>
          <a:p>
            <a:endParaRPr lang="en-US" sz="2800" dirty="0"/>
          </a:p>
          <a:p>
            <a:r>
              <a:rPr lang="en-US" sz="2800" dirty="0"/>
              <a:t>1 – Definition  of Manual or Purpose of Manual</a:t>
            </a:r>
          </a:p>
          <a:p>
            <a:endParaRPr lang="en-US" sz="2800" dirty="0"/>
          </a:p>
          <a:p>
            <a:r>
              <a:rPr lang="en-US" sz="2800" dirty="0"/>
              <a:t>2 – Content of Manual about different information on it (Generic)</a:t>
            </a:r>
          </a:p>
          <a:p>
            <a:endParaRPr lang="en-US" sz="2800" dirty="0"/>
          </a:p>
          <a:p>
            <a:r>
              <a:rPr lang="en-US" sz="2800" dirty="0"/>
              <a:t>3 – Explain any one example with Screenshot or picture of the manual</a:t>
            </a:r>
          </a:p>
          <a:p>
            <a:endParaRPr lang="en-US" sz="2800" dirty="0"/>
          </a:p>
          <a:p>
            <a:r>
              <a:rPr lang="en-US" sz="2800" dirty="0"/>
              <a:t>Presentation – </a:t>
            </a:r>
          </a:p>
          <a:p>
            <a:endParaRPr lang="en-US" sz="2800" dirty="0"/>
          </a:p>
          <a:p>
            <a:r>
              <a:rPr lang="en-US" sz="2800" dirty="0"/>
              <a:t>Give Introduction of team members and Name (Can give any Aircraft related name)</a:t>
            </a:r>
          </a:p>
          <a:p>
            <a:endParaRPr lang="en-US" sz="2800" dirty="0"/>
          </a:p>
          <a:p>
            <a:r>
              <a:rPr lang="en-US" sz="2800" dirty="0"/>
              <a:t>Point 1 and 2 will be shared among 2 team members</a:t>
            </a:r>
          </a:p>
          <a:p>
            <a:r>
              <a:rPr lang="en-US" sz="2800" dirty="0"/>
              <a:t> Point 3 will be shared among rest 2 team members</a:t>
            </a:r>
          </a:p>
          <a:p>
            <a:r>
              <a:rPr lang="en-US" sz="2800" dirty="0"/>
              <a:t>Note – Opposite team with same topic to ask questions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3753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ACA15C-D51F-47BB-803F-AB29E5275D70}"/>
              </a:ext>
            </a:extLst>
          </p:cNvPr>
          <p:cNvSpPr txBox="1"/>
          <p:nvPr/>
        </p:nvSpPr>
        <p:spPr>
          <a:xfrm>
            <a:off x="325504" y="18721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ILLUSTRATED PARTS CATALOG (IPC)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85F15-5B31-4CEE-8C13-DDBF96D1CE4D}"/>
              </a:ext>
            </a:extLst>
          </p:cNvPr>
          <p:cNvSpPr txBox="1"/>
          <p:nvPr/>
        </p:nvSpPr>
        <p:spPr>
          <a:xfrm>
            <a:off x="325504" y="556548"/>
            <a:ext cx="110768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IPC identifies and illustrates all line replaceable parts and units of the aircraft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 IPC</a:t>
            </a:r>
            <a:r>
              <a:rPr lang="en-US" sz="1800" b="0" i="0" u="none" strike="noStrike" dirty="0">
                <a:latin typeface="Arial" panose="020B0604020202020204" pitchFamily="34" charset="0"/>
              </a:rPr>
              <a:t>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excludes power plant/nacelle( which are separately covered by the Power Plant Illustrated Parts Catalog (PPIPC)).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It </a:t>
            </a:r>
            <a:r>
              <a:rPr lang="en-US" sz="1800" b="0" i="0" u="none" strike="noStrike" baseline="0" dirty="0">
                <a:latin typeface="Arial" panose="020B0604020202020204" pitchFamily="34" charset="0"/>
              </a:rPr>
              <a:t>is referred as a companion document to the AMM, as it contains information on all the parts for which maintenance practices are provided.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2336B-17AF-42F6-9EBF-2FA7F2BB3459}"/>
              </a:ext>
            </a:extLst>
          </p:cNvPr>
          <p:cNvSpPr txBox="1"/>
          <p:nvPr/>
        </p:nvSpPr>
        <p:spPr>
          <a:xfrm>
            <a:off x="325503" y="3808462"/>
            <a:ext cx="91193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IPC has these sections: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− Front Matter(Table of contents, List of Effectivity, List of Effective Pages)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− Introduction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− Parts list data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− </a:t>
            </a:r>
            <a:r>
              <a:rPr lang="en-US" sz="1800" b="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Supportive Data for Search 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22A06E-C976-4C1C-A552-F917A74C19B4}"/>
              </a:ext>
            </a:extLst>
          </p:cNvPr>
          <p:cNvSpPr txBox="1"/>
          <p:nvPr/>
        </p:nvSpPr>
        <p:spPr>
          <a:xfrm>
            <a:off x="325503" y="2943047"/>
            <a:ext cx="8558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</a:rPr>
              <a:t>Each Pageblock is referred in terms of Figure numbers</a:t>
            </a:r>
          </a:p>
          <a:p>
            <a:pPr algn="l"/>
            <a:r>
              <a:rPr lang="en-US" b="1" dirty="0">
                <a:latin typeface="Arial" panose="020B0604020202020204" pitchFamily="34" charset="0"/>
              </a:rPr>
              <a:t>Illustration comes first then Part List.</a:t>
            </a:r>
          </a:p>
        </p:txBody>
      </p:sp>
    </p:spTree>
    <p:extLst>
      <p:ext uri="{BB962C8B-B14F-4D97-AF65-F5344CB8AC3E}">
        <p14:creationId xmlns:p14="http://schemas.microsoft.com/office/powerpoint/2010/main" val="13009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EBB332F-203D-42A1-ADF3-20ED8B3B7BA6}"/>
              </a:ext>
            </a:extLst>
          </p:cNvPr>
          <p:cNvGrpSpPr/>
          <p:nvPr/>
        </p:nvGrpSpPr>
        <p:grpSpPr>
          <a:xfrm>
            <a:off x="621436" y="1253970"/>
            <a:ext cx="10049523" cy="4871622"/>
            <a:chOff x="150920" y="526001"/>
            <a:chExt cx="11665259" cy="60612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396C8B0-DED7-4F2C-9C1D-97DAC3009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2087" y="1042362"/>
              <a:ext cx="3145026" cy="452006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BBBC90-D4A9-498B-BE1D-122990E3C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5872" y="1168969"/>
              <a:ext cx="3187472" cy="452006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2003AE-FEA9-4090-98B8-21C76B358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2525" y="664420"/>
              <a:ext cx="3844494" cy="552916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728F0D-48B5-49FF-9EB1-5E27CB7E7C99}"/>
                </a:ext>
              </a:extLst>
            </p:cNvPr>
            <p:cNvSpPr/>
            <p:nvPr/>
          </p:nvSpPr>
          <p:spPr>
            <a:xfrm>
              <a:off x="150920" y="532660"/>
              <a:ext cx="11665259" cy="605457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178972-8018-4FF5-9BC3-EDBAB953A799}"/>
                </a:ext>
              </a:extLst>
            </p:cNvPr>
            <p:cNvSpPr/>
            <p:nvPr/>
          </p:nvSpPr>
          <p:spPr>
            <a:xfrm>
              <a:off x="150921" y="526002"/>
              <a:ext cx="3666478" cy="605457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D73FD02-1BE2-4F1C-A80B-EF4B529B895C}"/>
                </a:ext>
              </a:extLst>
            </p:cNvPr>
            <p:cNvSpPr/>
            <p:nvPr/>
          </p:nvSpPr>
          <p:spPr>
            <a:xfrm>
              <a:off x="3817398" y="526001"/>
              <a:ext cx="3915125" cy="605457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4E20EB-0A3A-480D-913B-86C1250E3078}"/>
              </a:ext>
            </a:extLst>
          </p:cNvPr>
          <p:cNvCxnSpPr/>
          <p:nvPr/>
        </p:nvCxnSpPr>
        <p:spPr>
          <a:xfrm flipV="1">
            <a:off x="2814221" y="852256"/>
            <a:ext cx="1248833" cy="1180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95D4C4-7DDC-4151-8E73-54E2B717347B}"/>
              </a:ext>
            </a:extLst>
          </p:cNvPr>
          <p:cNvCxnSpPr/>
          <p:nvPr/>
        </p:nvCxnSpPr>
        <p:spPr>
          <a:xfrm>
            <a:off x="2423604" y="3687105"/>
            <a:ext cx="878889" cy="2607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220EB6-2F22-427B-AE00-364EE49E094B}"/>
              </a:ext>
            </a:extLst>
          </p:cNvPr>
          <p:cNvCxnSpPr/>
          <p:nvPr/>
        </p:nvCxnSpPr>
        <p:spPr>
          <a:xfrm>
            <a:off x="5436044" y="3906175"/>
            <a:ext cx="0" cy="2499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433C504-8B40-4B44-B177-298036B75E4E}"/>
              </a:ext>
            </a:extLst>
          </p:cNvPr>
          <p:cNvSpPr txBox="1"/>
          <p:nvPr/>
        </p:nvSpPr>
        <p:spPr>
          <a:xfrm>
            <a:off x="3818460" y="547742"/>
            <a:ext cx="119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 Locator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D7C212-DD8F-415F-81CB-A129756880AC}"/>
              </a:ext>
            </a:extLst>
          </p:cNvPr>
          <p:cNvSpPr txBox="1"/>
          <p:nvPr/>
        </p:nvSpPr>
        <p:spPr>
          <a:xfrm>
            <a:off x="2467016" y="6350482"/>
            <a:ext cx="128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 Locator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E5FAB8-C012-453F-BBC4-A902DD53438E}"/>
              </a:ext>
            </a:extLst>
          </p:cNvPr>
          <p:cNvSpPr txBox="1"/>
          <p:nvPr/>
        </p:nvSpPr>
        <p:spPr>
          <a:xfrm>
            <a:off x="4918229" y="6405239"/>
            <a:ext cx="124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Detail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F51A3F-194B-46E7-8969-EC139B10A7A5}"/>
              </a:ext>
            </a:extLst>
          </p:cNvPr>
          <p:cNvSpPr txBox="1"/>
          <p:nvPr/>
        </p:nvSpPr>
        <p:spPr>
          <a:xfrm>
            <a:off x="1767988" y="165301"/>
            <a:ext cx="7732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Illustration</a:t>
            </a:r>
            <a:r>
              <a:rPr lang="en-US" sz="2800" dirty="0"/>
              <a:t> 						</a:t>
            </a:r>
            <a:r>
              <a:rPr lang="en-US" sz="2800" u="sng" dirty="0"/>
              <a:t>PartList</a:t>
            </a:r>
          </a:p>
        </p:txBody>
      </p:sp>
    </p:spTree>
    <p:extLst>
      <p:ext uri="{BB962C8B-B14F-4D97-AF65-F5344CB8AC3E}">
        <p14:creationId xmlns:p14="http://schemas.microsoft.com/office/powerpoint/2010/main" val="370068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B9129-0BAD-4A95-894C-B87B3E908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885"/>
          <a:stretch/>
        </p:blipFill>
        <p:spPr>
          <a:xfrm>
            <a:off x="3315488" y="866877"/>
            <a:ext cx="4640229" cy="3409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3C546D-A4EB-4CBE-9DE4-FDF9608C1F1E}"/>
              </a:ext>
            </a:extLst>
          </p:cNvPr>
          <p:cNvSpPr txBox="1"/>
          <p:nvPr/>
        </p:nvSpPr>
        <p:spPr>
          <a:xfrm>
            <a:off x="2176169" y="475571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3D936-C202-4CF7-853A-8C0277B62E02}"/>
              </a:ext>
            </a:extLst>
          </p:cNvPr>
          <p:cNvSpPr txBox="1"/>
          <p:nvPr/>
        </p:nvSpPr>
        <p:spPr>
          <a:xfrm>
            <a:off x="431236" y="1998455"/>
            <a:ext cx="1442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Item Number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EDD27-0E9C-40CE-B188-1FE0CF648EA7}"/>
              </a:ext>
            </a:extLst>
          </p:cNvPr>
          <p:cNvSpPr txBox="1"/>
          <p:nvPr/>
        </p:nvSpPr>
        <p:spPr>
          <a:xfrm>
            <a:off x="128429" y="3429000"/>
            <a:ext cx="2557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Illustrator/Non-Illustrator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9988B0-442F-4CA7-BB6D-0949A8C910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292"/>
          <a:stretch/>
        </p:blipFill>
        <p:spPr>
          <a:xfrm>
            <a:off x="3269641" y="4459459"/>
            <a:ext cx="4640229" cy="863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D66DD6-B5AC-4A3A-B454-00F2DC54E82A}"/>
              </a:ext>
            </a:extLst>
          </p:cNvPr>
          <p:cNvSpPr txBox="1"/>
          <p:nvPr/>
        </p:nvSpPr>
        <p:spPr>
          <a:xfrm>
            <a:off x="1556651" y="4522015"/>
            <a:ext cx="139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Number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C365E8-D886-491D-9428-723C8D2E3774}"/>
              </a:ext>
            </a:extLst>
          </p:cNvPr>
          <p:cNvSpPr txBox="1"/>
          <p:nvPr/>
        </p:nvSpPr>
        <p:spPr>
          <a:xfrm>
            <a:off x="8925778" y="595869"/>
            <a:ext cx="15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Nomenclature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3566C-F4DC-4947-984C-688768448AC4}"/>
              </a:ext>
            </a:extLst>
          </p:cNvPr>
          <p:cNvSpPr txBox="1"/>
          <p:nvPr/>
        </p:nvSpPr>
        <p:spPr>
          <a:xfrm>
            <a:off x="10909323" y="2367787"/>
            <a:ext cx="110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E86C4-3D2D-4DCD-922E-756AFA31A7A6}"/>
              </a:ext>
            </a:extLst>
          </p:cNvPr>
          <p:cNvSpPr txBox="1"/>
          <p:nvPr/>
        </p:nvSpPr>
        <p:spPr>
          <a:xfrm>
            <a:off x="10382417" y="4090127"/>
            <a:ext cx="107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Units Per</a:t>
            </a:r>
          </a:p>
          <a:p>
            <a:r>
              <a:rPr lang="en-US" dirty="0"/>
              <a:t>Assembly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AF6A6C-B28D-4574-83D1-E0469ADAF1EF}"/>
              </a:ext>
            </a:extLst>
          </p:cNvPr>
          <p:cNvSpPr txBox="1"/>
          <p:nvPr/>
        </p:nvSpPr>
        <p:spPr>
          <a:xfrm>
            <a:off x="3269642" y="5808449"/>
            <a:ext cx="818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Footer Information</a:t>
            </a:r>
          </a:p>
          <a:p>
            <a:r>
              <a:rPr lang="en-US" dirty="0"/>
              <a:t>Chap-Sec-Sub		Fig Number,  Page number  , Revision Number and Date  </a:t>
            </a:r>
          </a:p>
          <a:p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9903CEE-4AFE-4C4F-B811-43FD9908657F}"/>
              </a:ext>
            </a:extLst>
          </p:cNvPr>
          <p:cNvCxnSpPr>
            <a:endCxn id="4" idx="2"/>
          </p:cNvCxnSpPr>
          <p:nvPr/>
        </p:nvCxnSpPr>
        <p:spPr>
          <a:xfrm flipH="1" flipV="1">
            <a:off x="2546252" y="844903"/>
            <a:ext cx="956603" cy="350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C8848C-ACD9-49F9-9853-5DA760CE3B35}"/>
              </a:ext>
            </a:extLst>
          </p:cNvPr>
          <p:cNvCxnSpPr>
            <a:endCxn id="5" idx="3"/>
          </p:cNvCxnSpPr>
          <p:nvPr/>
        </p:nvCxnSpPr>
        <p:spPr>
          <a:xfrm flipH="1">
            <a:off x="1873362" y="1998455"/>
            <a:ext cx="1727967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4E48E61-8D01-421E-B5E1-F4D69BB9BC64}"/>
              </a:ext>
            </a:extLst>
          </p:cNvPr>
          <p:cNvCxnSpPr>
            <a:endCxn id="6" idx="3"/>
          </p:cNvCxnSpPr>
          <p:nvPr/>
        </p:nvCxnSpPr>
        <p:spPr>
          <a:xfrm flipH="1">
            <a:off x="2686245" y="2335985"/>
            <a:ext cx="957287" cy="1277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5A3532-7C7C-444F-A1E2-8B73CED15DE2}"/>
              </a:ext>
            </a:extLst>
          </p:cNvPr>
          <p:cNvCxnSpPr/>
          <p:nvPr/>
        </p:nvCxnSpPr>
        <p:spPr>
          <a:xfrm flipH="1">
            <a:off x="2948250" y="4090127"/>
            <a:ext cx="1129594" cy="431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38A801-4BE9-43BD-AD15-C84B7A5433B7}"/>
              </a:ext>
            </a:extLst>
          </p:cNvPr>
          <p:cNvCxnSpPr/>
          <p:nvPr/>
        </p:nvCxnSpPr>
        <p:spPr>
          <a:xfrm flipV="1">
            <a:off x="6217920" y="1049551"/>
            <a:ext cx="2954215" cy="582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0EA773-F935-4E76-9D47-C6C560892FD2}"/>
              </a:ext>
            </a:extLst>
          </p:cNvPr>
          <p:cNvCxnSpPr>
            <a:endCxn id="12" idx="1"/>
          </p:cNvCxnSpPr>
          <p:nvPr/>
        </p:nvCxnSpPr>
        <p:spPr>
          <a:xfrm>
            <a:off x="7272997" y="1998455"/>
            <a:ext cx="3636326" cy="553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EC9F055-DDF4-433C-A846-2AEFD26B9A5A}"/>
              </a:ext>
            </a:extLst>
          </p:cNvPr>
          <p:cNvCxnSpPr/>
          <p:nvPr/>
        </p:nvCxnSpPr>
        <p:spPr>
          <a:xfrm>
            <a:off x="7737231" y="3038622"/>
            <a:ext cx="2504049" cy="1420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D59E6443-3F48-44D2-88CF-9BBB545A8D5F}"/>
              </a:ext>
            </a:extLst>
          </p:cNvPr>
          <p:cNvSpPr/>
          <p:nvPr/>
        </p:nvSpPr>
        <p:spPr>
          <a:xfrm>
            <a:off x="6096000" y="4736458"/>
            <a:ext cx="2135261" cy="7562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8DE46B4-82B2-4314-B3B6-8C4D9E4A8C96}"/>
              </a:ext>
            </a:extLst>
          </p:cNvPr>
          <p:cNvCxnSpPr/>
          <p:nvPr/>
        </p:nvCxnSpPr>
        <p:spPr>
          <a:xfrm flipH="1">
            <a:off x="4839286" y="5323236"/>
            <a:ext cx="1758462" cy="908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95A793-E36D-4E6E-999A-38D2D5F7711C}"/>
              </a:ext>
            </a:extLst>
          </p:cNvPr>
          <p:cNvCxnSpPr/>
          <p:nvPr/>
        </p:nvCxnSpPr>
        <p:spPr>
          <a:xfrm flipH="1">
            <a:off x="7019778" y="5022166"/>
            <a:ext cx="450167" cy="1097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C408819-9D03-4DE5-B53D-5F6DC5850D83}"/>
              </a:ext>
            </a:extLst>
          </p:cNvPr>
          <p:cNvCxnSpPr/>
          <p:nvPr/>
        </p:nvCxnSpPr>
        <p:spPr>
          <a:xfrm>
            <a:off x="7737231" y="5196116"/>
            <a:ext cx="172639" cy="923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6683214-5801-4382-B4D2-50C0EC1E8815}"/>
              </a:ext>
            </a:extLst>
          </p:cNvPr>
          <p:cNvCxnSpPr/>
          <p:nvPr/>
        </p:nvCxnSpPr>
        <p:spPr>
          <a:xfrm>
            <a:off x="7272997" y="5323236"/>
            <a:ext cx="1899138" cy="796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7CBE9F2-FF0F-4ED7-80B4-FA56A2A71041}"/>
              </a:ext>
            </a:extLst>
          </p:cNvPr>
          <p:cNvSpPr txBox="1"/>
          <p:nvPr/>
        </p:nvSpPr>
        <p:spPr>
          <a:xfrm>
            <a:off x="4741524" y="94443"/>
            <a:ext cx="1269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PartList</a:t>
            </a:r>
          </a:p>
        </p:txBody>
      </p:sp>
    </p:spTree>
    <p:extLst>
      <p:ext uri="{BB962C8B-B14F-4D97-AF65-F5344CB8AC3E}">
        <p14:creationId xmlns:p14="http://schemas.microsoft.com/office/powerpoint/2010/main" val="189846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1" grpId="0"/>
      <p:bldP spid="12" grpId="0"/>
      <p:bldP spid="13" grpId="0"/>
      <p:bldP spid="14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04CA15-CC65-4D28-98CC-EE36134DB0CF}"/>
              </a:ext>
            </a:extLst>
          </p:cNvPr>
          <p:cNvSpPr txBox="1"/>
          <p:nvPr/>
        </p:nvSpPr>
        <p:spPr>
          <a:xfrm>
            <a:off x="730239" y="1455957"/>
            <a:ext cx="1107687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IPC</a:t>
            </a:r>
            <a:r>
              <a:rPr lang="en-US" sz="1800" b="0" i="0" u="none" strike="noStrike" dirty="0"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 err="1">
                <a:latin typeface="Arial" panose="020B0604020202020204" pitchFamily="34" charset="0"/>
              </a:rPr>
              <a:t>Partlist</a:t>
            </a:r>
            <a:r>
              <a:rPr lang="en-US" sz="1800" b="0" i="0" u="none" strike="noStrike" dirty="0">
                <a:latin typeface="Arial" panose="020B0604020202020204" pitchFamily="34" charset="0"/>
              </a:rPr>
              <a:t> is about Decal and Placard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aseline="0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 err="1">
                <a:latin typeface="Arial" panose="020B0604020202020204" pitchFamily="34" charset="0"/>
              </a:rPr>
              <a:t>Partlist</a:t>
            </a:r>
            <a:r>
              <a:rPr lang="en-US" sz="1800" b="0" i="0" u="none" strike="noStrike" dirty="0">
                <a:latin typeface="Arial" panose="020B0604020202020204" pitchFamily="34" charset="0"/>
              </a:rPr>
              <a:t> has Exterior Decal Installation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aseline="0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latin typeface="Arial" panose="020B0604020202020204" pitchFamily="34" charset="0"/>
              </a:rPr>
              <a:t>This is followed by different detail parts itemized from 10 to 25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latin typeface="Arial" panose="020B0604020202020204" pitchFamily="34" charset="0"/>
              </a:rPr>
              <a:t>Pageblock number is 11-20-00 Figure 01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latin typeface="Arial" panose="020B0604020202020204" pitchFamily="34" charset="0"/>
              </a:rPr>
              <a:t>Figure 01 represents the topic like Decal and Placard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latin typeface="Arial" panose="020B0604020202020204" pitchFamily="34" charset="0"/>
              </a:rPr>
              <a:t>Dash represents Non </a:t>
            </a:r>
            <a:r>
              <a:rPr lang="en-US" sz="1800" b="0" i="0" u="none" strike="noStrike" dirty="0" err="1">
                <a:latin typeface="Arial" panose="020B0604020202020204" pitchFamily="34" charset="0"/>
              </a:rPr>
              <a:t>Ilustrated</a:t>
            </a:r>
            <a:r>
              <a:rPr lang="en-US" sz="1800" b="0" i="0" u="none" strike="noStrike" dirty="0">
                <a:latin typeface="Arial" panose="020B0604020202020204" pitchFamily="34" charset="0"/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baseline="0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7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96D77B-4F0B-4BE1-A6E6-66EE32D84EE7}"/>
              </a:ext>
            </a:extLst>
          </p:cNvPr>
          <p:cNvSpPr txBox="1"/>
          <p:nvPr/>
        </p:nvSpPr>
        <p:spPr>
          <a:xfrm>
            <a:off x="839450" y="1933731"/>
            <a:ext cx="100842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AIRCRAFT MAINTENANCE PUBLICATION OR MANUAL</a:t>
            </a:r>
          </a:p>
          <a:p>
            <a:endParaRPr lang="en-US" sz="3600" dirty="0"/>
          </a:p>
          <a:p>
            <a:r>
              <a:rPr lang="en-US" sz="3600" dirty="0"/>
              <a:t>			</a:t>
            </a:r>
            <a:r>
              <a:rPr lang="en-US" sz="3600" u="sng" dirty="0"/>
              <a:t>REMOVAL AND INSTALLATION </a:t>
            </a:r>
          </a:p>
        </p:txBody>
      </p:sp>
    </p:spTree>
    <p:extLst>
      <p:ext uri="{BB962C8B-B14F-4D97-AF65-F5344CB8AC3E}">
        <p14:creationId xmlns:p14="http://schemas.microsoft.com/office/powerpoint/2010/main" val="209639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4F8AFB-B61C-4DBC-980C-7FED51F1EAED}"/>
              </a:ext>
            </a:extLst>
          </p:cNvPr>
          <p:cNvSpPr/>
          <p:nvPr/>
        </p:nvSpPr>
        <p:spPr>
          <a:xfrm>
            <a:off x="6271311" y="1275471"/>
            <a:ext cx="5943600" cy="5099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charset="0"/>
              </a:rPr>
              <a:t>1-  99       	System Description and Operation</a:t>
            </a: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US" sz="2000" kern="0" dirty="0">
              <a:latin typeface="Arial" charset="0"/>
            </a:endParaRP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charset="0"/>
              </a:rPr>
              <a:t>101- 199 	Component Location</a:t>
            </a: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US" sz="2000" kern="0" dirty="0">
              <a:latin typeface="Arial" charset="0"/>
            </a:endParaRP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charset="0"/>
              </a:rPr>
              <a:t>201- 299 	Maintenance Practices</a:t>
            </a: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US" sz="2000" kern="0" dirty="0">
              <a:latin typeface="Arial" charset="0"/>
            </a:endParaRP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charset="0"/>
              </a:rPr>
              <a:t>301- 399 	Servicing</a:t>
            </a: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US" sz="2000" kern="0" dirty="0">
              <a:latin typeface="Arial" charset="0"/>
            </a:endParaRP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charset="0"/>
              </a:rPr>
              <a:t>401- 499 	Removal/Installation</a:t>
            </a: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US" sz="2000" kern="0" dirty="0">
              <a:latin typeface="Arial" charset="0"/>
            </a:endParaRP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charset="0"/>
              </a:rPr>
              <a:t>501- 599 	Adjustment/Test</a:t>
            </a: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US" sz="2000" kern="0" dirty="0">
              <a:latin typeface="Arial" charset="0"/>
            </a:endParaRP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charset="0"/>
              </a:rPr>
              <a:t>601- 699 	Inspection/Check</a:t>
            </a: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US" sz="2000" kern="0" dirty="0">
              <a:latin typeface="Arial" charset="0"/>
            </a:endParaRP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charset="0"/>
              </a:rPr>
              <a:t>701- 799 	Cleaning/Painting</a:t>
            </a: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endParaRPr lang="en-US" sz="2000" kern="0" dirty="0">
              <a:latin typeface="Arial" charset="0"/>
            </a:endParaRPr>
          </a:p>
          <a:p>
            <a:pPr marL="228600" lvl="1" indent="-228600" algn="just" eaLnBrk="0" hangingPunct="0">
              <a:lnSpc>
                <a:spcPct val="8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charset="0"/>
              </a:rPr>
              <a:t>801- 899 	Repairs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55364-FBE3-4C34-BDEF-C641C338BA6B}"/>
              </a:ext>
            </a:extLst>
          </p:cNvPr>
          <p:cNvSpPr txBox="1"/>
          <p:nvPr/>
        </p:nvSpPr>
        <p:spPr>
          <a:xfrm>
            <a:off x="357326" y="237022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Aircraft Maintenance Manual (AMM) –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0CF9A9-3138-41F1-9ED9-EF31B84DEAC3}"/>
              </a:ext>
            </a:extLst>
          </p:cNvPr>
          <p:cNvSpPr txBox="1"/>
          <p:nvPr/>
        </p:nvSpPr>
        <p:spPr>
          <a:xfrm>
            <a:off x="339434" y="4022795"/>
            <a:ext cx="611241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800" b="0" i="0" u="none" strike="noStrike" baseline="0" dirty="0">
              <a:latin typeface="Arial" panose="020B0604020202020204" pitchFamily="34" charset="0"/>
            </a:endParaRPr>
          </a:p>
          <a:p>
            <a:pPr algn="l"/>
            <a:r>
              <a:rPr lang="en-US" sz="2800" b="1" i="0" u="none" strike="noStrike" baseline="0" dirty="0">
                <a:latin typeface="Arial" panose="020B0604020202020204" pitchFamily="34" charset="0"/>
              </a:rPr>
              <a:t>PRELIMINARY PAGES</a:t>
            </a:r>
          </a:p>
          <a:p>
            <a:pPr algn="l"/>
            <a:r>
              <a:rPr lang="en-US" sz="1800" b="0" i="0" u="none" strike="noStrike" baseline="0" dirty="0">
                <a:latin typeface="Arial" panose="020B0604020202020204" pitchFamily="34" charset="0"/>
              </a:rPr>
              <a:t>Preliminary pages at the beginning of the AMM contain:</a:t>
            </a:r>
          </a:p>
          <a:p>
            <a:pPr algn="l"/>
            <a:r>
              <a:rPr lang="en-US" sz="1800" b="0" i="0" u="none" strike="noStrike" baseline="0" dirty="0">
                <a:latin typeface="PSOsymclas"/>
              </a:rPr>
              <a:t> </a:t>
            </a:r>
            <a:r>
              <a:rPr lang="en-US" sz="1800" b="1" i="1" u="none" strike="noStrike" baseline="0" dirty="0">
                <a:latin typeface="Arial" panose="020B0604020202020204" pitchFamily="34" charset="0"/>
              </a:rPr>
              <a:t>Record of Revisions</a:t>
            </a:r>
          </a:p>
          <a:p>
            <a:pPr algn="l"/>
            <a:r>
              <a:rPr lang="en-US" sz="1800" b="0" i="0" u="none" strike="noStrike" baseline="0" dirty="0">
                <a:latin typeface="PSOsymclas"/>
              </a:rPr>
              <a:t> </a:t>
            </a:r>
            <a:r>
              <a:rPr lang="en-US" sz="1800" b="1" i="1" u="none" strike="noStrike" baseline="0" dirty="0">
                <a:latin typeface="Arial" panose="020B0604020202020204" pitchFamily="34" charset="0"/>
              </a:rPr>
              <a:t>Service Bulletin List</a:t>
            </a:r>
          </a:p>
          <a:p>
            <a:pPr algn="l"/>
            <a:r>
              <a:rPr lang="en-US" sz="1800" b="0" i="0" u="none" strike="noStrike" baseline="0" dirty="0">
                <a:latin typeface="PSOsymclas"/>
              </a:rPr>
              <a:t> </a:t>
            </a:r>
            <a:r>
              <a:rPr lang="en-US" sz="1800" b="1" i="1" u="none" strike="noStrike" baseline="0" dirty="0">
                <a:latin typeface="Arial" panose="020B0604020202020204" pitchFamily="34" charset="0"/>
              </a:rPr>
              <a:t>Deactivation / Reactivation Index</a:t>
            </a:r>
          </a:p>
          <a:p>
            <a:pPr algn="l"/>
            <a:r>
              <a:rPr lang="en-US" sz="1800" b="0" i="0" u="none" strike="noStrike" baseline="0" dirty="0">
                <a:latin typeface="PSOsymclas"/>
              </a:rPr>
              <a:t> </a:t>
            </a:r>
            <a:r>
              <a:rPr lang="en-US" sz="1800" b="1" i="1" u="none" strike="noStrike" baseline="0" dirty="0">
                <a:latin typeface="Arial" panose="020B0604020202020204" pitchFamily="34" charset="0"/>
              </a:rPr>
              <a:t>List of Effective Pages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9A0938-945A-477B-9C2C-28F200F1499D}"/>
              </a:ext>
            </a:extLst>
          </p:cNvPr>
          <p:cNvSpPr txBox="1"/>
          <p:nvPr/>
        </p:nvSpPr>
        <p:spPr>
          <a:xfrm>
            <a:off x="162819" y="848640"/>
            <a:ext cx="61084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Arial" panose="020B0604020202020204" pitchFamily="34" charset="0"/>
              </a:rPr>
              <a:t>Aircraft Maintenance Manual provides information to enable maintenance personnel to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properly service,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repair,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replace,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adjust,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inspect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" panose="020B0604020202020204" pitchFamily="34" charset="0"/>
              </a:rPr>
              <a:t>check systems of the aircraft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34DB97-A950-422F-8B18-54B10EF0B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038"/>
            <a:ext cx="3787468" cy="17146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DD86BAD-A9D7-44C2-AB28-E0D4EE9E5F78}"/>
              </a:ext>
            </a:extLst>
          </p:cNvPr>
          <p:cNvGrpSpPr/>
          <p:nvPr/>
        </p:nvGrpSpPr>
        <p:grpSpPr>
          <a:xfrm>
            <a:off x="3304080" y="1616132"/>
            <a:ext cx="4429743" cy="3438182"/>
            <a:chOff x="3428367" y="2132160"/>
            <a:chExt cx="4429743" cy="34381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332E7E-6F45-452D-A918-B9F6460B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8367" y="2132160"/>
              <a:ext cx="4429743" cy="170521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C7E787-47CA-4106-8FA8-4E0EA606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367" y="2366859"/>
              <a:ext cx="4429742" cy="320348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84478F-795C-424B-86CE-34B29456D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865" y="4881776"/>
            <a:ext cx="3106664" cy="1625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Arrow: Curved Right 1">
            <a:extLst>
              <a:ext uri="{FF2B5EF4-FFF2-40B4-BE49-F238E27FC236}">
                <a16:creationId xmlns:a16="http://schemas.microsoft.com/office/drawing/2014/main" id="{DE46279D-C2B6-4C7A-AF1E-CD493FE361D2}"/>
              </a:ext>
            </a:extLst>
          </p:cNvPr>
          <p:cNvSpPr/>
          <p:nvPr/>
        </p:nvSpPr>
        <p:spPr>
          <a:xfrm rot="20028742">
            <a:off x="1809544" y="1712306"/>
            <a:ext cx="1055077" cy="223700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3B7C4AEC-0291-45F9-881C-20B934634ED9}"/>
              </a:ext>
            </a:extLst>
          </p:cNvPr>
          <p:cNvSpPr/>
          <p:nvPr/>
        </p:nvSpPr>
        <p:spPr>
          <a:xfrm rot="20028742">
            <a:off x="6956788" y="5120559"/>
            <a:ext cx="868710" cy="147304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129489-5FF8-48E2-B7AE-41E55AF36D12}"/>
              </a:ext>
            </a:extLst>
          </p:cNvPr>
          <p:cNvSpPr txBox="1"/>
          <p:nvPr/>
        </p:nvSpPr>
        <p:spPr>
          <a:xfrm>
            <a:off x="821043" y="1594306"/>
            <a:ext cx="1056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B0D3BE-4FD1-49AF-BE7B-981052DD0B21}"/>
              </a:ext>
            </a:extLst>
          </p:cNvPr>
          <p:cNvSpPr txBox="1"/>
          <p:nvPr/>
        </p:nvSpPr>
        <p:spPr>
          <a:xfrm>
            <a:off x="4122276" y="1179484"/>
            <a:ext cx="5890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Chapter Numbering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329F0-B3DB-4BED-9EED-A5B87EACA26F}"/>
              </a:ext>
            </a:extLst>
          </p:cNvPr>
          <p:cNvSpPr txBox="1"/>
          <p:nvPr/>
        </p:nvSpPr>
        <p:spPr>
          <a:xfrm>
            <a:off x="8390097" y="4388704"/>
            <a:ext cx="317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Pageblock</a:t>
            </a:r>
            <a:r>
              <a:rPr lang="en-US" dirty="0"/>
              <a:t> Numbering </a:t>
            </a:r>
          </a:p>
        </p:txBody>
      </p:sp>
    </p:spTree>
    <p:extLst>
      <p:ext uri="{BB962C8B-B14F-4D97-AF65-F5344CB8AC3E}">
        <p14:creationId xmlns:p14="http://schemas.microsoft.com/office/powerpoint/2010/main" val="2861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4" grpId="0"/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AC1CF-08C7-455D-BBBB-215DA9AFE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89" y="481125"/>
            <a:ext cx="9043359" cy="1242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CCD9F-6F4C-40D9-95E2-F3F2F0EB0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232" y="1723868"/>
            <a:ext cx="8507417" cy="39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6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E80668-4FA3-4337-A29E-659355B86867}"/>
              </a:ext>
            </a:extLst>
          </p:cNvPr>
          <p:cNvSpPr txBox="1"/>
          <p:nvPr/>
        </p:nvSpPr>
        <p:spPr>
          <a:xfrm>
            <a:off x="12168" y="19481"/>
            <a:ext cx="12266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Points to be considered while creating or updating Removal and Installation Pageblocks </a:t>
            </a:r>
            <a:r>
              <a:rPr lang="en-US" b="1" dirty="0"/>
              <a:t>(all this applicable to all PBs except D/O)</a:t>
            </a:r>
          </a:p>
          <a:p>
            <a:r>
              <a:rPr lang="en-US" dirty="0"/>
              <a:t>Tasks and Sub-Tasks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39CBD8-87EE-4B43-B97F-3D803CB74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900"/>
          <a:stretch/>
        </p:blipFill>
        <p:spPr>
          <a:xfrm>
            <a:off x="196948" y="776760"/>
            <a:ext cx="2546252" cy="923330"/>
          </a:xfrm>
          <a:prstGeom prst="rect">
            <a:avLst/>
          </a:prstGeom>
          <a:ln>
            <a:solidFill>
              <a:srgbClr val="2F528F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C9487AB-6CE9-46D6-A403-CBE78A896E0A}"/>
              </a:ext>
            </a:extLst>
          </p:cNvPr>
          <p:cNvGrpSpPr/>
          <p:nvPr/>
        </p:nvGrpSpPr>
        <p:grpSpPr>
          <a:xfrm>
            <a:off x="188652" y="1862494"/>
            <a:ext cx="2627251" cy="1625314"/>
            <a:chOff x="3428367" y="2132160"/>
            <a:chExt cx="4429743" cy="34381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167CBD-DA21-4AB5-8043-0ACCAC3DA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8367" y="2132160"/>
              <a:ext cx="4429743" cy="17052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FB94FE-87DB-42C5-BEEE-95957C459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367" y="2366859"/>
              <a:ext cx="4429742" cy="320348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0EFECC-7EF2-48B1-931A-56EABB0F0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30" y="3696900"/>
            <a:ext cx="2088559" cy="10931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Arrow: Down 35">
            <a:extLst>
              <a:ext uri="{FF2B5EF4-FFF2-40B4-BE49-F238E27FC236}">
                <a16:creationId xmlns:a16="http://schemas.microsoft.com/office/drawing/2014/main" id="{D9FA1D56-F5DB-4B12-9875-BF0C33A226CE}"/>
              </a:ext>
            </a:extLst>
          </p:cNvPr>
          <p:cNvSpPr/>
          <p:nvPr/>
        </p:nvSpPr>
        <p:spPr>
          <a:xfrm>
            <a:off x="1067327" y="1703274"/>
            <a:ext cx="434951" cy="159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CB3E2E2E-268B-4392-84F4-8B820214840D}"/>
              </a:ext>
            </a:extLst>
          </p:cNvPr>
          <p:cNvSpPr/>
          <p:nvPr/>
        </p:nvSpPr>
        <p:spPr>
          <a:xfrm>
            <a:off x="1118139" y="3480512"/>
            <a:ext cx="434951" cy="1592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256F1F9-732C-41BA-AD01-A43AA68D55A2}"/>
              </a:ext>
            </a:extLst>
          </p:cNvPr>
          <p:cNvGrpSpPr/>
          <p:nvPr/>
        </p:nvGrpSpPr>
        <p:grpSpPr>
          <a:xfrm>
            <a:off x="562772" y="4796201"/>
            <a:ext cx="1387920" cy="2042318"/>
            <a:chOff x="562772" y="4796201"/>
            <a:chExt cx="1387920" cy="204231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0EBEC84-81EE-4AC3-B1A3-0EF9512DA3E0}"/>
                </a:ext>
              </a:extLst>
            </p:cNvPr>
            <p:cNvGrpSpPr/>
            <p:nvPr/>
          </p:nvGrpSpPr>
          <p:grpSpPr>
            <a:xfrm>
              <a:off x="562772" y="5026429"/>
              <a:ext cx="1387920" cy="1661608"/>
              <a:chOff x="5008943" y="938451"/>
              <a:chExt cx="3524742" cy="461855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6DB794E-B474-45C7-ACED-2C180BED9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08943" y="938451"/>
                <a:ext cx="3439005" cy="1667108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1E5C514-9CF5-4CC9-88FD-0162131140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8943" y="2689581"/>
                <a:ext cx="3524742" cy="2867425"/>
              </a:xfrm>
              <a:prstGeom prst="rect">
                <a:avLst/>
              </a:prstGeom>
            </p:spPr>
          </p:pic>
        </p:grp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D78D9CD1-037E-4FDC-A1DF-1401F350C6B9}"/>
                </a:ext>
              </a:extLst>
            </p:cNvPr>
            <p:cNvSpPr/>
            <p:nvPr/>
          </p:nvSpPr>
          <p:spPr>
            <a:xfrm>
              <a:off x="1067327" y="4796201"/>
              <a:ext cx="434951" cy="15922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0B4BCB0-09F5-40CF-B4A9-81ABC7E6AA89}"/>
                </a:ext>
              </a:extLst>
            </p:cNvPr>
            <p:cNvSpPr/>
            <p:nvPr/>
          </p:nvSpPr>
          <p:spPr>
            <a:xfrm>
              <a:off x="562772" y="5026429"/>
              <a:ext cx="1387920" cy="1812090"/>
            </a:xfrm>
            <a:prstGeom prst="rect">
              <a:avLst/>
            </a:prstGeom>
            <a:noFill/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8B65D56-B2FF-471E-A25E-3B1ECC100C13}"/>
              </a:ext>
            </a:extLst>
          </p:cNvPr>
          <p:cNvSpPr/>
          <p:nvPr/>
        </p:nvSpPr>
        <p:spPr>
          <a:xfrm>
            <a:off x="2073045" y="2527674"/>
            <a:ext cx="1776515" cy="3323472"/>
          </a:xfrm>
          <a:custGeom>
            <a:avLst/>
            <a:gdLst>
              <a:gd name="connsiteX0" fmla="*/ 6387247 w 6387246"/>
              <a:gd name="connsiteY0" fmla="*/ 154449 h 1415885"/>
              <a:gd name="connsiteX1" fmla="*/ 6043677 w 6387246"/>
              <a:gd name="connsiteY1" fmla="*/ 0 h 1415885"/>
              <a:gd name="connsiteX2" fmla="*/ 6043677 w 6387246"/>
              <a:gd name="connsiteY2" fmla="*/ 111581 h 1415885"/>
              <a:gd name="connsiteX3" fmla="*/ 5619415 w 6387246"/>
              <a:gd name="connsiteY3" fmla="*/ 111581 h 1415885"/>
              <a:gd name="connsiteX4" fmla="*/ 4409671 w 6387246"/>
              <a:gd name="connsiteY4" fmla="*/ 1321325 h 1415885"/>
              <a:gd name="connsiteX5" fmla="*/ 0 w 6387246"/>
              <a:gd name="connsiteY5" fmla="*/ 1321325 h 1415885"/>
              <a:gd name="connsiteX6" fmla="*/ 0 w 6387246"/>
              <a:gd name="connsiteY6" fmla="*/ 1415886 h 1415885"/>
              <a:gd name="connsiteX7" fmla="*/ 4448757 w 6387246"/>
              <a:gd name="connsiteY7" fmla="*/ 1415886 h 1415885"/>
              <a:gd name="connsiteX8" fmla="*/ 5658500 w 6387246"/>
              <a:gd name="connsiteY8" fmla="*/ 206142 h 1415885"/>
              <a:gd name="connsiteX9" fmla="*/ 6043677 w 6387246"/>
              <a:gd name="connsiteY9" fmla="*/ 206142 h 1415885"/>
              <a:gd name="connsiteX10" fmla="*/ 6043677 w 6387246"/>
              <a:gd name="connsiteY10" fmla="*/ 308898 h 141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87246" h="1415885">
                <a:moveTo>
                  <a:pt x="6387247" y="154449"/>
                </a:moveTo>
                <a:lnTo>
                  <a:pt x="6043677" y="0"/>
                </a:lnTo>
                <a:lnTo>
                  <a:pt x="6043677" y="111581"/>
                </a:lnTo>
                <a:lnTo>
                  <a:pt x="5619415" y="111581"/>
                </a:lnTo>
                <a:lnTo>
                  <a:pt x="4409671" y="1321325"/>
                </a:lnTo>
                <a:lnTo>
                  <a:pt x="0" y="1321325"/>
                </a:lnTo>
                <a:lnTo>
                  <a:pt x="0" y="1415886"/>
                </a:lnTo>
                <a:lnTo>
                  <a:pt x="4448757" y="1415886"/>
                </a:lnTo>
                <a:lnTo>
                  <a:pt x="5658500" y="206142"/>
                </a:lnTo>
                <a:lnTo>
                  <a:pt x="6043677" y="206142"/>
                </a:lnTo>
                <a:lnTo>
                  <a:pt x="6043677" y="308898"/>
                </a:lnTo>
                <a:close/>
              </a:path>
            </a:pathLst>
          </a:custGeom>
          <a:solidFill>
            <a:schemeClr val="accent1"/>
          </a:solidFill>
          <a:ln w="6304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00A771-FAEB-4976-B2AE-F2CD1548D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560" y="477534"/>
            <a:ext cx="4361398" cy="595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B04130-6E61-4BDA-A9C6-EDDBD78D6674}"/>
              </a:ext>
            </a:extLst>
          </p:cNvPr>
          <p:cNvSpPr txBox="1"/>
          <p:nvPr/>
        </p:nvSpPr>
        <p:spPr>
          <a:xfrm>
            <a:off x="-3" y="595927"/>
            <a:ext cx="12074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(a) </a:t>
            </a:r>
            <a:r>
              <a:rPr lang="en-US" dirty="0">
                <a:solidFill>
                  <a:srgbClr val="231F20"/>
                </a:solidFill>
                <a:latin typeface="Arial" panose="020B0604020202020204" pitchFamily="34" charset="0"/>
              </a:rPr>
              <a:t>At a Subject/Component Level, this pageblock provides all necessary data for removal, replacement or installation</a:t>
            </a:r>
            <a:endParaRPr lang="en-US" sz="1800" b="0" i="0" u="none" strike="noStrike" baseline="0" dirty="0">
              <a:solidFill>
                <a:srgbClr val="231F2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723E7-C85A-43F3-B50E-E6BAEF54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97" y="1880204"/>
            <a:ext cx="3643836" cy="4770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B682A2-20AF-400E-AAC6-3E3E307F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469" y="1850474"/>
            <a:ext cx="3793943" cy="47708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70F3D-4F4B-4FD6-A5B5-CED729CD6402}"/>
              </a:ext>
            </a:extLst>
          </p:cNvPr>
          <p:cNvSpPr txBox="1"/>
          <p:nvPr/>
        </p:nvSpPr>
        <p:spPr>
          <a:xfrm>
            <a:off x="-2" y="965259"/>
            <a:ext cx="120741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(b) Removal/Installation procedures have two independent tasks: one for the removal and one for the installation.</a:t>
            </a:r>
          </a:p>
          <a:p>
            <a:pPr algn="l"/>
            <a:r>
              <a:rPr lang="en-US" sz="1800" b="0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(c) The removal/installation are given for the components identified as line replaceable units.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4FCE0B-B0B2-42C0-A17F-081C3B3A7135}"/>
              </a:ext>
            </a:extLst>
          </p:cNvPr>
          <p:cNvSpPr txBox="1"/>
          <p:nvPr/>
        </p:nvSpPr>
        <p:spPr>
          <a:xfrm>
            <a:off x="0" y="89572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solidFill>
                  <a:srgbClr val="231F20"/>
                </a:solidFill>
                <a:latin typeface="Arial" panose="020B0604020202020204" pitchFamily="34" charset="0"/>
              </a:rPr>
              <a:t>Removal/Installation (401 to 499)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481916-2ADB-4AF2-9A46-6258043380A6}"/>
              </a:ext>
            </a:extLst>
          </p:cNvPr>
          <p:cNvGrpSpPr/>
          <p:nvPr/>
        </p:nvGrpSpPr>
        <p:grpSpPr>
          <a:xfrm>
            <a:off x="7990449" y="2035140"/>
            <a:ext cx="4083652" cy="1116023"/>
            <a:chOff x="4424458" y="2035140"/>
            <a:chExt cx="7649643" cy="164805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3889AC-EC43-4290-B341-21F34F1D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1143" y="2035140"/>
              <a:ext cx="7582958" cy="111458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29CEEF-70DA-4482-995A-762E05F18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24458" y="3149721"/>
              <a:ext cx="7649643" cy="533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9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0CBC9-1032-4ABF-BB26-68FA51091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9" y="278574"/>
            <a:ext cx="4474214" cy="610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8A2364-81DC-4912-AEA5-700306802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751" y="90192"/>
            <a:ext cx="1819529" cy="438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130472F-7E43-4687-8A2B-3AC722E13448}"/>
              </a:ext>
            </a:extLst>
          </p:cNvPr>
          <p:cNvGrpSpPr/>
          <p:nvPr/>
        </p:nvGrpSpPr>
        <p:grpSpPr>
          <a:xfrm>
            <a:off x="899410" y="313044"/>
            <a:ext cx="8411233" cy="811218"/>
            <a:chOff x="899410" y="313044"/>
            <a:chExt cx="8411233" cy="811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93A490-3E04-4A63-A707-B1227B1BD67C}"/>
                </a:ext>
              </a:extLst>
            </p:cNvPr>
            <p:cNvSpPr txBox="1"/>
            <p:nvPr/>
          </p:nvSpPr>
          <p:spPr>
            <a:xfrm>
              <a:off x="6460760" y="313044"/>
              <a:ext cx="28498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HEADER  - Aircraft Model </a:t>
              </a:r>
            </a:p>
            <a:p>
              <a:r>
                <a:rPr lang="en-US" b="1" dirty="0"/>
                <a:t>	 Title of Pageblock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AAB2EB2D-123C-4FFD-ABA3-41CB3BC9F7B4}"/>
                </a:ext>
              </a:extLst>
            </p:cNvPr>
            <p:cNvSpPr/>
            <p:nvPr/>
          </p:nvSpPr>
          <p:spPr>
            <a:xfrm>
              <a:off x="4871803" y="636209"/>
              <a:ext cx="1424066" cy="3231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26F21A-5F22-4196-A591-C82A1233B801}"/>
                </a:ext>
              </a:extLst>
            </p:cNvPr>
            <p:cNvSpPr/>
            <p:nvPr/>
          </p:nvSpPr>
          <p:spPr>
            <a:xfrm>
              <a:off x="899410" y="528403"/>
              <a:ext cx="3807502" cy="595859"/>
            </a:xfrm>
            <a:prstGeom prst="rect">
              <a:avLst/>
            </a:prstGeom>
            <a:solidFill>
              <a:srgbClr val="DAE3F3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3A6519-23E0-4B51-9B1A-9E9DE9EEAC6B}"/>
              </a:ext>
            </a:extLst>
          </p:cNvPr>
          <p:cNvGrpSpPr/>
          <p:nvPr/>
        </p:nvGrpSpPr>
        <p:grpSpPr>
          <a:xfrm>
            <a:off x="899410" y="1334987"/>
            <a:ext cx="9247872" cy="811218"/>
            <a:chOff x="899410" y="313044"/>
            <a:chExt cx="9247872" cy="8112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9DE5C5-7A5B-431D-A153-C1514EA7F318}"/>
                </a:ext>
              </a:extLst>
            </p:cNvPr>
            <p:cNvSpPr txBox="1"/>
            <p:nvPr/>
          </p:nvSpPr>
          <p:spPr>
            <a:xfrm>
              <a:off x="6460760" y="313044"/>
              <a:ext cx="36865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Equipment and Material </a:t>
              </a:r>
            </a:p>
            <a:p>
              <a:r>
                <a:rPr lang="en-US" b="1" dirty="0"/>
                <a:t>Tools , Consumable and Expendables</a:t>
              </a:r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286C100C-CF9D-41E0-94FC-F7A278675341}"/>
                </a:ext>
              </a:extLst>
            </p:cNvPr>
            <p:cNvSpPr/>
            <p:nvPr/>
          </p:nvSpPr>
          <p:spPr>
            <a:xfrm>
              <a:off x="4871803" y="636209"/>
              <a:ext cx="1424066" cy="3231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A5437A-26FF-4AE2-BE3E-64FD5BAFE5E4}"/>
                </a:ext>
              </a:extLst>
            </p:cNvPr>
            <p:cNvSpPr/>
            <p:nvPr/>
          </p:nvSpPr>
          <p:spPr>
            <a:xfrm>
              <a:off x="899410" y="528403"/>
              <a:ext cx="3807502" cy="595859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30196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3C9EA0-9028-489C-B632-E9288E034107}"/>
              </a:ext>
            </a:extLst>
          </p:cNvPr>
          <p:cNvGrpSpPr/>
          <p:nvPr/>
        </p:nvGrpSpPr>
        <p:grpSpPr>
          <a:xfrm>
            <a:off x="931286" y="2334586"/>
            <a:ext cx="8425677" cy="2865260"/>
            <a:chOff x="1173628" y="360715"/>
            <a:chExt cx="8425677" cy="76354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310859-866D-4D32-B40C-2C174B9D3EC5}"/>
                </a:ext>
              </a:extLst>
            </p:cNvPr>
            <p:cNvSpPr txBox="1"/>
            <p:nvPr/>
          </p:nvSpPr>
          <p:spPr>
            <a:xfrm>
              <a:off x="6538211" y="477931"/>
              <a:ext cx="3061094" cy="467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Procedures and Information's </a:t>
              </a:r>
            </a:p>
            <a:p>
              <a:endParaRPr lang="en-US" b="1" dirty="0"/>
            </a:p>
            <a:p>
              <a:r>
                <a:rPr lang="en-US" b="1" dirty="0"/>
                <a:t>Procedure – Steps are actions</a:t>
              </a:r>
            </a:p>
            <a:p>
              <a:endParaRPr lang="en-US" b="1" dirty="0"/>
            </a:p>
            <a:p>
              <a:r>
                <a:rPr lang="en-US" b="1" dirty="0"/>
                <a:t>Information's – Precautions  </a:t>
              </a:r>
            </a:p>
            <a:p>
              <a:r>
                <a:rPr lang="en-US" b="1" dirty="0"/>
                <a:t>	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61594EFB-1CCA-46D6-823B-4FD0333266D8}"/>
                </a:ext>
              </a:extLst>
            </p:cNvPr>
            <p:cNvSpPr/>
            <p:nvPr/>
          </p:nvSpPr>
          <p:spPr>
            <a:xfrm>
              <a:off x="4871803" y="636209"/>
              <a:ext cx="1424066" cy="32316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53D71A-6B55-449C-BD26-BF5DCD7DF1C3}"/>
                </a:ext>
              </a:extLst>
            </p:cNvPr>
            <p:cNvSpPr/>
            <p:nvPr/>
          </p:nvSpPr>
          <p:spPr>
            <a:xfrm>
              <a:off x="1173628" y="360715"/>
              <a:ext cx="3807502" cy="76354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30196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16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xygen cylinder removal procedure">
            <a:hlinkClick r:id="" action="ppaction://media"/>
            <a:extLst>
              <a:ext uri="{FF2B5EF4-FFF2-40B4-BE49-F238E27FC236}">
                <a16:creationId xmlns:a16="http://schemas.microsoft.com/office/drawing/2014/main" id="{888FA7B7-5D3D-415E-B63A-E32B3D744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A132B7-1A7B-49F9-89BD-207314030DD2}"/>
              </a:ext>
            </a:extLst>
          </p:cNvPr>
          <p:cNvSpPr txBox="1"/>
          <p:nvPr/>
        </p:nvSpPr>
        <p:spPr>
          <a:xfrm>
            <a:off x="9145250" y="179005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HEADER  - Aircraft Model </a:t>
            </a:r>
          </a:p>
          <a:p>
            <a:r>
              <a:rPr lang="en-US" b="1" dirty="0"/>
              <a:t>	 Title of Pageblock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25192-EE6F-4CB1-B17A-42D38863B17A}"/>
              </a:ext>
            </a:extLst>
          </p:cNvPr>
          <p:cNvSpPr txBox="1"/>
          <p:nvPr/>
        </p:nvSpPr>
        <p:spPr>
          <a:xfrm>
            <a:off x="1618937" y="44133"/>
            <a:ext cx="3939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AIRCRAFT 2026 Aircraft Model</a:t>
            </a:r>
          </a:p>
          <a:p>
            <a:r>
              <a:rPr lang="en-US" dirty="0"/>
              <a:t>Oxygen Cylinder Removal /Installation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E01F5-3125-49EB-877C-C701F9BA74E1}"/>
              </a:ext>
            </a:extLst>
          </p:cNvPr>
          <p:cNvSpPr txBox="1"/>
          <p:nvPr/>
        </p:nvSpPr>
        <p:spPr>
          <a:xfrm>
            <a:off x="1289154" y="852398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 Oxygen Cylinder Removal/Installation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6F532-EB03-440B-B877-8617E2582E5F}"/>
              </a:ext>
            </a:extLst>
          </p:cNvPr>
          <p:cNvSpPr txBox="1"/>
          <p:nvPr/>
        </p:nvSpPr>
        <p:spPr>
          <a:xfrm>
            <a:off x="1618937" y="1191161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 to Figure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E88E2-8B15-43B1-A3BC-E168A78C8307}"/>
              </a:ext>
            </a:extLst>
          </p:cNvPr>
          <p:cNvSpPr txBox="1"/>
          <p:nvPr/>
        </p:nvSpPr>
        <p:spPr>
          <a:xfrm>
            <a:off x="1550934" y="3349206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(1) .Turn the valve knob clockwise, make sure pressure indicator reads zero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1BF33F-1CBB-49C0-81CD-13053464D4B1}"/>
              </a:ext>
            </a:extLst>
          </p:cNvPr>
          <p:cNvSpPr/>
          <p:nvPr/>
        </p:nvSpPr>
        <p:spPr>
          <a:xfrm>
            <a:off x="659566" y="0"/>
            <a:ext cx="8391213" cy="6858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DAD87-9025-42C9-A260-4271F2714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937" y="1560493"/>
            <a:ext cx="2857899" cy="7716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F559BA-C8A5-4F61-AB08-B679420D9283}"/>
              </a:ext>
            </a:extLst>
          </p:cNvPr>
          <p:cNvSpPr txBox="1"/>
          <p:nvPr/>
        </p:nvSpPr>
        <p:spPr>
          <a:xfrm>
            <a:off x="1310500" y="3010443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 Oxygen Cylinder Computer Removal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2B3DB6-386D-4B18-BADE-1B8433EB7570}"/>
              </a:ext>
            </a:extLst>
          </p:cNvPr>
          <p:cNvSpPr txBox="1"/>
          <p:nvPr/>
        </p:nvSpPr>
        <p:spPr>
          <a:xfrm>
            <a:off x="1550934" y="3718538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(2) .Disconnect the Electrical connector from the receptacle on the cylinder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347097-D48E-40BB-B0DB-7F7C28FAD59B}"/>
              </a:ext>
            </a:extLst>
          </p:cNvPr>
          <p:cNvSpPr txBox="1"/>
          <p:nvPr/>
        </p:nvSpPr>
        <p:spPr>
          <a:xfrm>
            <a:off x="1563552" y="4068211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(3) .Disconnect the tube assembly from the oxygen cylinder. Discard the </a:t>
            </a:r>
            <a:r>
              <a:rPr lang="en-US" dirty="0" err="1"/>
              <a:t>Oring</a:t>
            </a:r>
            <a:r>
              <a:rPr lang="en-US" dirty="0"/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F0CBBD-85F3-4CFE-B07D-E7E8083710C8}"/>
              </a:ext>
            </a:extLst>
          </p:cNvPr>
          <p:cNvSpPr txBox="1"/>
          <p:nvPr/>
        </p:nvSpPr>
        <p:spPr>
          <a:xfrm>
            <a:off x="1563552" y="4457202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(4) .Loosen the Bolts, Nuts and Washer from the attaching clamp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2B1823-F53D-4DB9-B7BD-ADEECCC1CF66}"/>
              </a:ext>
            </a:extLst>
          </p:cNvPr>
          <p:cNvSpPr txBox="1"/>
          <p:nvPr/>
        </p:nvSpPr>
        <p:spPr>
          <a:xfrm>
            <a:off x="1550934" y="485873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(5) .Slowly remove the oxygen cylinder from the clamp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00A142-95EA-4AC3-9EB2-7487A98730DA}"/>
              </a:ext>
            </a:extLst>
          </p:cNvPr>
          <p:cNvSpPr txBox="1"/>
          <p:nvPr/>
        </p:nvSpPr>
        <p:spPr>
          <a:xfrm>
            <a:off x="1550934" y="5271314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(6) .Check the connector pins for any damage or corrosion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D412085-7F65-4FE9-A3C9-CD5A39155760}"/>
              </a:ext>
            </a:extLst>
          </p:cNvPr>
          <p:cNvSpPr/>
          <p:nvPr/>
        </p:nvSpPr>
        <p:spPr>
          <a:xfrm>
            <a:off x="6250898" y="367298"/>
            <a:ext cx="266075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D97955-781C-4539-A199-2DE96B50B540}"/>
              </a:ext>
            </a:extLst>
          </p:cNvPr>
          <p:cNvSpPr txBox="1"/>
          <p:nvPr/>
        </p:nvSpPr>
        <p:spPr>
          <a:xfrm>
            <a:off x="9356648" y="1508295"/>
            <a:ext cx="24820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Reference to Illustration</a:t>
            </a:r>
          </a:p>
          <a:p>
            <a:r>
              <a:rPr lang="en-US" b="1" dirty="0"/>
              <a:t>Equipment and Material </a:t>
            </a:r>
          </a:p>
          <a:p>
            <a:r>
              <a:rPr lang="en-US" b="1" dirty="0"/>
              <a:t>Tools , Consumable </a:t>
            </a:r>
          </a:p>
          <a:p>
            <a:r>
              <a:rPr lang="en-US" b="1" dirty="0"/>
              <a:t>and Expendables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C70EC80-A02A-4D53-8E6C-068193E2ECEB}"/>
              </a:ext>
            </a:extLst>
          </p:cNvPr>
          <p:cNvSpPr/>
          <p:nvPr/>
        </p:nvSpPr>
        <p:spPr>
          <a:xfrm>
            <a:off x="6149840" y="1585737"/>
            <a:ext cx="153380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F47D60-C21E-462F-8E66-82441DBEEACA}"/>
              </a:ext>
            </a:extLst>
          </p:cNvPr>
          <p:cNvSpPr txBox="1"/>
          <p:nvPr/>
        </p:nvSpPr>
        <p:spPr>
          <a:xfrm>
            <a:off x="9198668" y="3072210"/>
            <a:ext cx="3061094" cy="1754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Procedures and Information's </a:t>
            </a:r>
          </a:p>
          <a:p>
            <a:endParaRPr lang="en-US" b="1" dirty="0"/>
          </a:p>
          <a:p>
            <a:r>
              <a:rPr lang="en-US" b="1" dirty="0"/>
              <a:t>Procedure – Steps are actions</a:t>
            </a:r>
          </a:p>
          <a:p>
            <a:endParaRPr lang="en-US" b="1" dirty="0"/>
          </a:p>
          <a:p>
            <a:r>
              <a:rPr lang="en-US" b="1" dirty="0"/>
              <a:t>Information's – Precautions  </a:t>
            </a:r>
          </a:p>
          <a:p>
            <a:r>
              <a:rPr lang="en-US" b="1" dirty="0"/>
              <a:t>	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A2CEE5-81EE-4C15-A4E8-AAF20F1EF75A}"/>
              </a:ext>
            </a:extLst>
          </p:cNvPr>
          <p:cNvSpPr txBox="1"/>
          <p:nvPr/>
        </p:nvSpPr>
        <p:spPr>
          <a:xfrm>
            <a:off x="1289154" y="2385855"/>
            <a:ext cx="6521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WARNING – DO not use the oil or petroleum lubricants near oxygen</a:t>
            </a:r>
          </a:p>
          <a:p>
            <a:r>
              <a:rPr lang="en-US" dirty="0"/>
              <a:t>                      </a:t>
            </a:r>
            <a:r>
              <a:rPr lang="en-US" u="sng" dirty="0"/>
              <a:t>cylinder</a:t>
            </a:r>
            <a:r>
              <a:rPr lang="en-US" dirty="0"/>
              <a:t>, </a:t>
            </a:r>
            <a:r>
              <a:rPr lang="en-US" u="sng" dirty="0"/>
              <a:t>it may cause fire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0A5EC9-D77D-40A9-A0D3-CC7E89455534}"/>
              </a:ext>
            </a:extLst>
          </p:cNvPr>
          <p:cNvCxnSpPr/>
          <p:nvPr/>
        </p:nvCxnSpPr>
        <p:spPr>
          <a:xfrm>
            <a:off x="659566" y="690464"/>
            <a:ext cx="8485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4182670-9964-4C88-A6B0-CC1CB803319B}"/>
              </a:ext>
            </a:extLst>
          </p:cNvPr>
          <p:cNvCxnSpPr/>
          <p:nvPr/>
        </p:nvCxnSpPr>
        <p:spPr>
          <a:xfrm>
            <a:off x="565095" y="6134392"/>
            <a:ext cx="84856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90ECCF1-5392-4CB0-91AD-A8A908406C7C}"/>
              </a:ext>
            </a:extLst>
          </p:cNvPr>
          <p:cNvSpPr txBox="1"/>
          <p:nvPr/>
        </p:nvSpPr>
        <p:spPr>
          <a:xfrm>
            <a:off x="6250898" y="6490741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35-12-00 P401</a:t>
            </a:r>
          </a:p>
        </p:txBody>
      </p:sp>
    </p:spTree>
    <p:extLst>
      <p:ext uri="{BB962C8B-B14F-4D97-AF65-F5344CB8AC3E}">
        <p14:creationId xmlns:p14="http://schemas.microsoft.com/office/powerpoint/2010/main" val="346729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1" grpId="0" animBg="1"/>
      <p:bldP spid="15" grpId="0"/>
      <p:bldP spid="17" grpId="0"/>
      <p:bldP spid="19" grpId="0"/>
      <p:bldP spid="21" grpId="0"/>
      <p:bldP spid="22" grpId="0"/>
      <p:bldP spid="24" grpId="0"/>
      <p:bldP spid="29" grpId="0" animBg="1"/>
      <p:bldP spid="30" grpId="0"/>
      <p:bldP spid="31" grpId="0" animBg="1"/>
      <p:bldP spid="38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05ADE-20F4-49D0-AA8A-35FD56E5F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93" y="133834"/>
            <a:ext cx="6439951" cy="1362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6CB7F-167D-4EE5-9CDA-06112FDD1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3"/>
          <a:stretch/>
        </p:blipFill>
        <p:spPr>
          <a:xfrm rot="6545288">
            <a:off x="6471094" y="1204252"/>
            <a:ext cx="4772815" cy="4920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0268A-AE1A-425D-BACA-6FDCAB83F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56" r="10855"/>
          <a:stretch/>
        </p:blipFill>
        <p:spPr>
          <a:xfrm rot="6369204">
            <a:off x="1124293" y="2380965"/>
            <a:ext cx="4541833" cy="359216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AB3637E-E1EA-4F96-B595-E0AB8AEC8D9C}"/>
              </a:ext>
            </a:extLst>
          </p:cNvPr>
          <p:cNvSpPr/>
          <p:nvPr/>
        </p:nvSpPr>
        <p:spPr>
          <a:xfrm>
            <a:off x="2218544" y="3429000"/>
            <a:ext cx="1798820" cy="1337872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49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uter Removal with all detail final">
            <a:hlinkClick r:id="" action="ppaction://media"/>
            <a:extLst>
              <a:ext uri="{FF2B5EF4-FFF2-40B4-BE49-F238E27FC236}">
                <a16:creationId xmlns:a16="http://schemas.microsoft.com/office/drawing/2014/main" id="{E78605D1-D289-4202-B20A-E5C2F1F41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96AAF-B139-4713-AC6E-AA0FDCBA0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2" y="0"/>
            <a:ext cx="1730067" cy="97268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2D719CD-191D-4A24-A1AD-766429E22966}"/>
              </a:ext>
            </a:extLst>
          </p:cNvPr>
          <p:cNvSpPr/>
          <p:nvPr/>
        </p:nvSpPr>
        <p:spPr>
          <a:xfrm>
            <a:off x="1834999" y="269823"/>
            <a:ext cx="1193014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397D1-A6A7-49CF-ACE5-2180B4728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1" t="31466" r="19713" b="15394"/>
          <a:stretch/>
        </p:blipFill>
        <p:spPr>
          <a:xfrm>
            <a:off x="104932" y="1349116"/>
            <a:ext cx="1730067" cy="10457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2AE30BD-5AB6-4276-907C-7362AAAF6DE6}"/>
              </a:ext>
            </a:extLst>
          </p:cNvPr>
          <p:cNvGrpSpPr/>
          <p:nvPr/>
        </p:nvGrpSpPr>
        <p:grpSpPr>
          <a:xfrm>
            <a:off x="104932" y="2771330"/>
            <a:ext cx="1730068" cy="1045786"/>
            <a:chOff x="3477718" y="854440"/>
            <a:chExt cx="5231567" cy="454202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8C834E9-4651-4B23-8072-767B8B7A1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524" t="12440" r="28566" b="21297"/>
            <a:stretch/>
          </p:blipFill>
          <p:spPr>
            <a:xfrm>
              <a:off x="3477718" y="854440"/>
              <a:ext cx="5231567" cy="454202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856CC2-C041-4D5F-9774-EDCD06B9FA72}"/>
                </a:ext>
              </a:extLst>
            </p:cNvPr>
            <p:cNvSpPr/>
            <p:nvPr/>
          </p:nvSpPr>
          <p:spPr>
            <a:xfrm>
              <a:off x="4362138" y="854440"/>
              <a:ext cx="1379095" cy="404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498F02C-FE8D-435D-87EB-24F557333539}"/>
              </a:ext>
            </a:extLst>
          </p:cNvPr>
          <p:cNvSpPr txBox="1"/>
          <p:nvPr/>
        </p:nvSpPr>
        <p:spPr>
          <a:xfrm>
            <a:off x="3387777" y="427219"/>
            <a:ext cx="326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and tag the circuit breaker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308662B-5B85-4F2A-B212-B3749E123E4C}"/>
              </a:ext>
            </a:extLst>
          </p:cNvPr>
          <p:cNvSpPr/>
          <p:nvPr/>
        </p:nvSpPr>
        <p:spPr>
          <a:xfrm>
            <a:off x="1834999" y="1645285"/>
            <a:ext cx="1193014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1BC95-39F8-442D-B3AC-700267D3C461}"/>
              </a:ext>
            </a:extLst>
          </p:cNvPr>
          <p:cNvSpPr txBox="1"/>
          <p:nvPr/>
        </p:nvSpPr>
        <p:spPr>
          <a:xfrm>
            <a:off x="3387777" y="1590746"/>
            <a:ext cx="2554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Remove the Access Panel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FA69A89-65D4-4339-8852-E3E3ACCAF3FC}"/>
              </a:ext>
            </a:extLst>
          </p:cNvPr>
          <p:cNvSpPr/>
          <p:nvPr/>
        </p:nvSpPr>
        <p:spPr>
          <a:xfrm>
            <a:off x="1834999" y="3206154"/>
            <a:ext cx="1193014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C6CEA9-5218-43F0-B8F0-E5FDA7DCF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747" y="3027486"/>
            <a:ext cx="3031618" cy="7896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B15F420-08CC-4CD3-9B83-75F898725700}"/>
              </a:ext>
            </a:extLst>
          </p:cNvPr>
          <p:cNvSpPr txBox="1"/>
          <p:nvPr/>
        </p:nvSpPr>
        <p:spPr>
          <a:xfrm>
            <a:off x="3359747" y="2647450"/>
            <a:ext cx="300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Equipment and Material Table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D48A820-0D8E-43C4-8CB1-8F94D011A8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10595"/>
            <a:ext cx="1834999" cy="1031683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4BFE622A-B17D-4074-B4A0-D4F300609135}"/>
              </a:ext>
            </a:extLst>
          </p:cNvPr>
          <p:cNvSpPr/>
          <p:nvPr/>
        </p:nvSpPr>
        <p:spPr>
          <a:xfrm>
            <a:off x="1834999" y="4418502"/>
            <a:ext cx="1193014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2592C5-4AE5-40D2-A9B9-4CF8A94D4300}"/>
              </a:ext>
            </a:extLst>
          </p:cNvPr>
          <p:cNvSpPr txBox="1"/>
          <p:nvPr/>
        </p:nvSpPr>
        <p:spPr>
          <a:xfrm>
            <a:off x="3240653" y="4363963"/>
            <a:ext cx="277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Loosen the Computer Nuts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1C0FD74-1CAB-4214-AF72-6B340A901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845" y="5334681"/>
            <a:ext cx="1869844" cy="1051274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A10F4011-54E5-47DF-BC06-38F52F8C5608}"/>
              </a:ext>
            </a:extLst>
          </p:cNvPr>
          <p:cNvSpPr/>
          <p:nvPr/>
        </p:nvSpPr>
        <p:spPr>
          <a:xfrm>
            <a:off x="1834999" y="5681267"/>
            <a:ext cx="1193014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846FFA-28E2-4FBB-94F4-D03345A57D3A}"/>
              </a:ext>
            </a:extLst>
          </p:cNvPr>
          <p:cNvSpPr txBox="1"/>
          <p:nvPr/>
        </p:nvSpPr>
        <p:spPr>
          <a:xfrm>
            <a:off x="3240653" y="5626728"/>
            <a:ext cx="2708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Hold the Computer Handle</a:t>
            </a:r>
          </a:p>
        </p:txBody>
      </p:sp>
    </p:spTree>
    <p:extLst>
      <p:ext uri="{BB962C8B-B14F-4D97-AF65-F5344CB8AC3E}">
        <p14:creationId xmlns:p14="http://schemas.microsoft.com/office/powerpoint/2010/main" val="317787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animBg="1"/>
      <p:bldP spid="13" grpId="0"/>
      <p:bldP spid="14" grpId="0" animBg="1"/>
      <p:bldP spid="18" grpId="0"/>
      <p:bldP spid="21" grpId="0" animBg="1"/>
      <p:bldP spid="22" grpId="0"/>
      <p:bldP spid="25" grpId="0" animBg="1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77384A-1E1E-4C5A-B46D-FE501CD3D2F0}"/>
              </a:ext>
            </a:extLst>
          </p:cNvPr>
          <p:cNvSpPr txBox="1"/>
          <p:nvPr/>
        </p:nvSpPr>
        <p:spPr>
          <a:xfrm>
            <a:off x="3976141" y="497386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slowly remove the computer from the rack or tray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2B097-8D95-4888-9E93-8D51B097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2769892" cy="1557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B7BB13-E4FF-4998-AB25-96614E1C8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4013"/>
            <a:ext cx="2769894" cy="1557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0AC0C-878E-4A0B-AA81-1EE2FD59594E}"/>
              </a:ext>
            </a:extLst>
          </p:cNvPr>
          <p:cNvSpPr txBox="1"/>
          <p:nvPr/>
        </p:nvSpPr>
        <p:spPr>
          <a:xfrm>
            <a:off x="3976141" y="223333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Check the connector pins for any damage or corrosion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3BC6967-9A0C-4ACA-A4D3-B2CE495215DB}"/>
              </a:ext>
            </a:extLst>
          </p:cNvPr>
          <p:cNvSpPr/>
          <p:nvPr/>
        </p:nvSpPr>
        <p:spPr>
          <a:xfrm>
            <a:off x="2856545" y="535697"/>
            <a:ext cx="1193014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F491732-9EE2-4623-B56E-E41CFA9C7C7D}"/>
              </a:ext>
            </a:extLst>
          </p:cNvPr>
          <p:cNvSpPr/>
          <p:nvPr/>
        </p:nvSpPr>
        <p:spPr>
          <a:xfrm>
            <a:off x="2783127" y="2259364"/>
            <a:ext cx="1193014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F58F62-A8F8-4297-9159-2E981090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35" y="3596294"/>
            <a:ext cx="2783127" cy="15647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1BE8B2-BD64-4C25-B44E-9196996BD2BE}"/>
              </a:ext>
            </a:extLst>
          </p:cNvPr>
          <p:cNvSpPr txBox="1"/>
          <p:nvPr/>
        </p:nvSpPr>
        <p:spPr>
          <a:xfrm>
            <a:off x="3976141" y="2794629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Install the protective caps to the connector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613ABE-3303-43E1-AB04-A3563AD09379}"/>
              </a:ext>
            </a:extLst>
          </p:cNvPr>
          <p:cNvSpPr txBox="1"/>
          <p:nvPr/>
        </p:nvSpPr>
        <p:spPr>
          <a:xfrm>
            <a:off x="4059505" y="4194000"/>
            <a:ext cx="444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Remove the tag and Close the circuit breaker 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0C319B9-13A5-4647-A222-30451A25CDFA}"/>
              </a:ext>
            </a:extLst>
          </p:cNvPr>
          <p:cNvSpPr/>
          <p:nvPr/>
        </p:nvSpPr>
        <p:spPr>
          <a:xfrm>
            <a:off x="2769892" y="4194000"/>
            <a:ext cx="1193014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73DE98-562B-4390-BDFE-44CB671F5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35" y="5295072"/>
            <a:ext cx="2769894" cy="15573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C5042B-ECCA-407B-A546-3B77C4A77D4A}"/>
              </a:ext>
            </a:extLst>
          </p:cNvPr>
          <p:cNvSpPr txBox="1"/>
          <p:nvPr/>
        </p:nvSpPr>
        <p:spPr>
          <a:xfrm>
            <a:off x="4059505" y="5759304"/>
            <a:ext cx="235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the Access Panel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8F083C08-8D22-49ED-9F2E-0A599F2A4BBC}"/>
              </a:ext>
            </a:extLst>
          </p:cNvPr>
          <p:cNvSpPr/>
          <p:nvPr/>
        </p:nvSpPr>
        <p:spPr>
          <a:xfrm>
            <a:off x="2769892" y="5759304"/>
            <a:ext cx="1193014" cy="31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3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 animBg="1"/>
      <p:bldP spid="12" grpId="0" animBg="1"/>
      <p:bldP spid="15" grpId="0"/>
      <p:bldP spid="16" grpId="0"/>
      <p:bldP spid="17" grpId="0" animBg="1"/>
      <p:bldP spid="20" grpId="0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A132B7-1A7B-49F9-89BD-207314030DD2}"/>
              </a:ext>
            </a:extLst>
          </p:cNvPr>
          <p:cNvSpPr txBox="1"/>
          <p:nvPr/>
        </p:nvSpPr>
        <p:spPr>
          <a:xfrm>
            <a:off x="9145250" y="179005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HEADER  - Aircraft Model </a:t>
            </a:r>
          </a:p>
          <a:p>
            <a:r>
              <a:rPr lang="en-US" b="1" dirty="0"/>
              <a:t>	 Title of Pageblock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C25192-EE6F-4CB1-B17A-42D38863B17A}"/>
              </a:ext>
            </a:extLst>
          </p:cNvPr>
          <p:cNvSpPr txBox="1"/>
          <p:nvPr/>
        </p:nvSpPr>
        <p:spPr>
          <a:xfrm>
            <a:off x="1618937" y="44133"/>
            <a:ext cx="3823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GLOBAL AIRCRAFT 2026 Aircraft Model</a:t>
            </a:r>
          </a:p>
          <a:p>
            <a:r>
              <a:rPr lang="en-US" dirty="0"/>
              <a:t>VHF Computer Removal /Installation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E01F5-3125-49EB-877C-C701F9BA74E1}"/>
              </a:ext>
            </a:extLst>
          </p:cNvPr>
          <p:cNvSpPr txBox="1"/>
          <p:nvPr/>
        </p:nvSpPr>
        <p:spPr>
          <a:xfrm>
            <a:off x="1289154" y="852398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 VHF Computer Removal/Installation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6F532-EB03-440B-B877-8617E2582E5F}"/>
              </a:ext>
            </a:extLst>
          </p:cNvPr>
          <p:cNvSpPr txBox="1"/>
          <p:nvPr/>
        </p:nvSpPr>
        <p:spPr>
          <a:xfrm>
            <a:off x="1618937" y="1191161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Refer to Figure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FE88E2-8B15-43B1-A3BC-E168A78C8307}"/>
              </a:ext>
            </a:extLst>
          </p:cNvPr>
          <p:cNvSpPr txBox="1"/>
          <p:nvPr/>
        </p:nvSpPr>
        <p:spPr>
          <a:xfrm>
            <a:off x="1700789" y="2604928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(1) .Open and tag the circuit breaker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1BF33F-1CBB-49C0-81CD-13053464D4B1}"/>
              </a:ext>
            </a:extLst>
          </p:cNvPr>
          <p:cNvSpPr/>
          <p:nvPr/>
        </p:nvSpPr>
        <p:spPr>
          <a:xfrm>
            <a:off x="659567" y="0"/>
            <a:ext cx="6865495" cy="6858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EDAD87-9025-42C9-A260-4271F2714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937" y="1560493"/>
            <a:ext cx="2857899" cy="7716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F559BA-C8A5-4F61-AB08-B679420D9283}"/>
              </a:ext>
            </a:extLst>
          </p:cNvPr>
          <p:cNvSpPr txBox="1"/>
          <p:nvPr/>
        </p:nvSpPr>
        <p:spPr>
          <a:xfrm>
            <a:off x="1460355" y="2266165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 VHF Computer Removal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2B3DB6-386D-4B18-BADE-1B8433EB7570}"/>
              </a:ext>
            </a:extLst>
          </p:cNvPr>
          <p:cNvSpPr txBox="1"/>
          <p:nvPr/>
        </p:nvSpPr>
        <p:spPr>
          <a:xfrm>
            <a:off x="1700789" y="2974260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(2) .Remove the Access Panel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347097-D48E-40BB-B0DB-7F7C28FAD59B}"/>
              </a:ext>
            </a:extLst>
          </p:cNvPr>
          <p:cNvSpPr txBox="1"/>
          <p:nvPr/>
        </p:nvSpPr>
        <p:spPr>
          <a:xfrm>
            <a:off x="1713407" y="3323933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(3) .Loosen the Computer Nuts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F0CBBD-85F3-4CFE-B07D-E7E8083710C8}"/>
              </a:ext>
            </a:extLst>
          </p:cNvPr>
          <p:cNvSpPr txBox="1"/>
          <p:nvPr/>
        </p:nvSpPr>
        <p:spPr>
          <a:xfrm>
            <a:off x="1713407" y="3712924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(4) .Hold the Computer Handle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2B1823-F53D-4DB9-B7BD-ADEECCC1CF66}"/>
              </a:ext>
            </a:extLst>
          </p:cNvPr>
          <p:cNvSpPr txBox="1"/>
          <p:nvPr/>
        </p:nvSpPr>
        <p:spPr>
          <a:xfrm>
            <a:off x="1700789" y="4114455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(5) .Slowly remove the computer from the rack or tray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00A142-95EA-4AC3-9EB2-7487A98730DA}"/>
              </a:ext>
            </a:extLst>
          </p:cNvPr>
          <p:cNvSpPr txBox="1"/>
          <p:nvPr/>
        </p:nvSpPr>
        <p:spPr>
          <a:xfrm>
            <a:off x="1700789" y="4527036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(6) .Check the connector pins for any damage or corrosion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916EC6-A7AB-46DB-9D92-11D33FB7D99A}"/>
              </a:ext>
            </a:extLst>
          </p:cNvPr>
          <p:cNvSpPr txBox="1"/>
          <p:nvPr/>
        </p:nvSpPr>
        <p:spPr>
          <a:xfrm>
            <a:off x="1713407" y="4939617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(7) .Install the protective caps to the connector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B629F7-EFDA-4EEC-AE7B-1B47295037F2}"/>
              </a:ext>
            </a:extLst>
          </p:cNvPr>
          <p:cNvSpPr txBox="1"/>
          <p:nvPr/>
        </p:nvSpPr>
        <p:spPr>
          <a:xfrm>
            <a:off x="1713407" y="5329867"/>
            <a:ext cx="7622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(8) .Remove the tag and Close the circuit breaker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03B9DC-12D4-4743-9996-B580A8EB69CA}"/>
              </a:ext>
            </a:extLst>
          </p:cNvPr>
          <p:cNvSpPr txBox="1"/>
          <p:nvPr/>
        </p:nvSpPr>
        <p:spPr>
          <a:xfrm>
            <a:off x="1740516" y="5692518"/>
            <a:ext cx="2716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(9) .Close the Access Panel 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D412085-7F65-4FE9-A3C9-CD5A39155760}"/>
              </a:ext>
            </a:extLst>
          </p:cNvPr>
          <p:cNvSpPr/>
          <p:nvPr/>
        </p:nvSpPr>
        <p:spPr>
          <a:xfrm>
            <a:off x="6250898" y="367298"/>
            <a:ext cx="266075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CD97955-781C-4539-A199-2DE96B50B540}"/>
              </a:ext>
            </a:extLst>
          </p:cNvPr>
          <p:cNvSpPr txBox="1"/>
          <p:nvPr/>
        </p:nvSpPr>
        <p:spPr>
          <a:xfrm>
            <a:off x="7718798" y="1414429"/>
            <a:ext cx="609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Reference to Illustration</a:t>
            </a:r>
          </a:p>
          <a:p>
            <a:r>
              <a:rPr lang="en-US" b="1" dirty="0"/>
              <a:t>Equipment and Material </a:t>
            </a:r>
          </a:p>
          <a:p>
            <a:r>
              <a:rPr lang="en-US" b="1" dirty="0"/>
              <a:t>Tools , Consumable </a:t>
            </a:r>
          </a:p>
          <a:p>
            <a:r>
              <a:rPr lang="en-US" b="1" dirty="0"/>
              <a:t>and Expendables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4C70EC80-A02A-4D53-8E6C-068193E2ECEB}"/>
              </a:ext>
            </a:extLst>
          </p:cNvPr>
          <p:cNvSpPr/>
          <p:nvPr/>
        </p:nvSpPr>
        <p:spPr>
          <a:xfrm>
            <a:off x="6149840" y="1585737"/>
            <a:ext cx="1533804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AFF1FB4-3648-47D5-B670-22BA355FC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047" y="855524"/>
            <a:ext cx="2020953" cy="235275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6F47D60-C21E-462F-8E66-82441DBEEACA}"/>
              </a:ext>
            </a:extLst>
          </p:cNvPr>
          <p:cNvSpPr txBox="1"/>
          <p:nvPr/>
        </p:nvSpPr>
        <p:spPr>
          <a:xfrm>
            <a:off x="9145250" y="3606625"/>
            <a:ext cx="3061094" cy="1754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Procedures and Information's </a:t>
            </a:r>
          </a:p>
          <a:p>
            <a:endParaRPr lang="en-US" b="1" dirty="0"/>
          </a:p>
          <a:p>
            <a:r>
              <a:rPr lang="en-US" b="1" dirty="0"/>
              <a:t>Procedure – Steps are actions</a:t>
            </a:r>
          </a:p>
          <a:p>
            <a:endParaRPr lang="en-US" b="1" dirty="0"/>
          </a:p>
          <a:p>
            <a:r>
              <a:rPr lang="en-US" b="1" dirty="0"/>
              <a:t>Information's – Precautions  </a:t>
            </a:r>
          </a:p>
          <a:p>
            <a:r>
              <a:rPr lang="en-US" b="1" dirty="0"/>
              <a:t>	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E1BBE6F8-02DF-4FAA-BF3B-A63B8AE65B27}"/>
              </a:ext>
            </a:extLst>
          </p:cNvPr>
          <p:cNvSpPr/>
          <p:nvPr/>
        </p:nvSpPr>
        <p:spPr>
          <a:xfrm>
            <a:off x="7075357" y="2614758"/>
            <a:ext cx="766704" cy="34470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588BB13-31B3-454B-B8A8-3ECBFC9595B5}"/>
              </a:ext>
            </a:extLst>
          </p:cNvPr>
          <p:cNvGrpSpPr/>
          <p:nvPr/>
        </p:nvGrpSpPr>
        <p:grpSpPr>
          <a:xfrm>
            <a:off x="1460355" y="2604928"/>
            <a:ext cx="7680383" cy="771633"/>
            <a:chOff x="1460355" y="2604928"/>
            <a:chExt cx="7680383" cy="771633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2C8DB93-EA9E-4F64-B656-75DC18AF6CA8}"/>
                </a:ext>
              </a:extLst>
            </p:cNvPr>
            <p:cNvSpPr/>
            <p:nvPr/>
          </p:nvSpPr>
          <p:spPr>
            <a:xfrm>
              <a:off x="1460355" y="2604928"/>
              <a:ext cx="4526808" cy="77163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0CF7347-E2E2-4BBC-B581-87C4014E35C9}"/>
                </a:ext>
              </a:extLst>
            </p:cNvPr>
            <p:cNvCxnSpPr/>
            <p:nvPr/>
          </p:nvCxnSpPr>
          <p:spPr>
            <a:xfrm>
              <a:off x="6250898" y="2974260"/>
              <a:ext cx="15911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DDC378-F291-4D08-A1BB-8A8CD8B7DD17}"/>
                </a:ext>
              </a:extLst>
            </p:cNvPr>
            <p:cNvSpPr txBox="1"/>
            <p:nvPr/>
          </p:nvSpPr>
          <p:spPr>
            <a:xfrm>
              <a:off x="7955798" y="2824231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JOB SETUP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4EC8730-E79A-48A2-AAE8-1CE79D7011FB}"/>
              </a:ext>
            </a:extLst>
          </p:cNvPr>
          <p:cNvGrpSpPr/>
          <p:nvPr/>
        </p:nvGrpSpPr>
        <p:grpSpPr>
          <a:xfrm>
            <a:off x="1460355" y="5313382"/>
            <a:ext cx="7536443" cy="771633"/>
            <a:chOff x="1460355" y="5313382"/>
            <a:chExt cx="7536443" cy="77163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9FD01C8-AB04-4CA2-8EB3-B53F86CFEE93}"/>
                </a:ext>
              </a:extLst>
            </p:cNvPr>
            <p:cNvSpPr/>
            <p:nvPr/>
          </p:nvSpPr>
          <p:spPr>
            <a:xfrm>
              <a:off x="1460355" y="5313382"/>
              <a:ext cx="4526808" cy="771633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9A7E9A5-35BF-4896-8BBA-0B530FCD0563}"/>
                </a:ext>
              </a:extLst>
            </p:cNvPr>
            <p:cNvCxnSpPr/>
            <p:nvPr/>
          </p:nvCxnSpPr>
          <p:spPr>
            <a:xfrm>
              <a:off x="6149840" y="5840919"/>
              <a:ext cx="15911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A73F65-6E67-45A7-960F-CDE299E02C80}"/>
                </a:ext>
              </a:extLst>
            </p:cNvPr>
            <p:cNvSpPr txBox="1"/>
            <p:nvPr/>
          </p:nvSpPr>
          <p:spPr>
            <a:xfrm>
              <a:off x="7817308" y="5634953"/>
              <a:ext cx="1179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CLOSEOUT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83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  <p:bldP spid="10" grpId="0"/>
      <p:bldP spid="11" grpId="0" animBg="1"/>
      <p:bldP spid="15" grpId="0"/>
      <p:bldP spid="17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29" grpId="0" animBg="1"/>
      <p:bldP spid="30" grpId="0"/>
      <p:bldP spid="31" grpId="0" animBg="1"/>
      <p:bldP spid="38" grpId="0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3464E-7DA8-4AC3-90FA-F43D2217B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61" y="0"/>
            <a:ext cx="8631045" cy="900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7561F-8916-43FC-9528-91199BA49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380" y="1252612"/>
            <a:ext cx="7428876" cy="3006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96621-36B0-4435-B95D-C36AF2EEB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80" y="4622868"/>
            <a:ext cx="7278492" cy="578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5F234B-608C-4BE9-9E8D-5C8162990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379" y="5310072"/>
            <a:ext cx="6440577" cy="5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5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73FFE4-2470-4C4D-95F9-A8DDA80E6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F4C15-5C8F-4892-8955-E2041E37BE37}"/>
              </a:ext>
            </a:extLst>
          </p:cNvPr>
          <p:cNvSpPr txBox="1"/>
          <p:nvPr/>
        </p:nvSpPr>
        <p:spPr>
          <a:xfrm>
            <a:off x="5696262" y="6220919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PB 23-10-01 P401 </a:t>
            </a:r>
          </a:p>
        </p:txBody>
      </p:sp>
    </p:spTree>
    <p:extLst>
      <p:ext uri="{BB962C8B-B14F-4D97-AF65-F5344CB8AC3E}">
        <p14:creationId xmlns:p14="http://schemas.microsoft.com/office/powerpoint/2010/main" val="1443527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Bs operation and closing opening on aircraft final">
            <a:hlinkClick r:id="" action="ppaction://media"/>
            <a:extLst>
              <a:ext uri="{FF2B5EF4-FFF2-40B4-BE49-F238E27FC236}">
                <a16:creationId xmlns:a16="http://schemas.microsoft.com/office/drawing/2014/main" id="{693DE337-18FF-46DF-91E2-B770BA98B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8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9F81A11-5B39-4CFB-8C89-DD71E51D48F0}"/>
              </a:ext>
            </a:extLst>
          </p:cNvPr>
          <p:cNvGrpSpPr/>
          <p:nvPr/>
        </p:nvGrpSpPr>
        <p:grpSpPr>
          <a:xfrm>
            <a:off x="2468037" y="386045"/>
            <a:ext cx="9723963" cy="6085909"/>
            <a:chOff x="818004" y="229284"/>
            <a:chExt cx="9723963" cy="6085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CC7163-D28D-4348-816F-451DCA531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8804"/>
            <a:stretch/>
          </p:blipFill>
          <p:spPr>
            <a:xfrm>
              <a:off x="818004" y="5575474"/>
              <a:ext cx="9723963" cy="73971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F216D7-911E-4A9F-B6D9-A14494BB9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004" y="229284"/>
              <a:ext cx="9723963" cy="534619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9575D9A-71C0-428A-B8D6-3732F8428E34}"/>
              </a:ext>
            </a:extLst>
          </p:cNvPr>
          <p:cNvSpPr txBox="1"/>
          <p:nvPr/>
        </p:nvSpPr>
        <p:spPr>
          <a:xfrm>
            <a:off x="98474" y="386045"/>
            <a:ext cx="152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Source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5C01C-6D91-438D-91E3-5643AC7EB414}"/>
              </a:ext>
            </a:extLst>
          </p:cNvPr>
          <p:cNvSpPr txBox="1"/>
          <p:nvPr/>
        </p:nvSpPr>
        <p:spPr>
          <a:xfrm>
            <a:off x="129705" y="1537251"/>
            <a:ext cx="2092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Unit</a:t>
            </a:r>
          </a:p>
          <a:p>
            <a:r>
              <a:rPr lang="en-US" dirty="0"/>
              <a:t>Location, Elect Ident</a:t>
            </a:r>
          </a:p>
          <a:p>
            <a:r>
              <a:rPr lang="en-US" dirty="0"/>
              <a:t>Unit Nomenclature</a:t>
            </a:r>
          </a:p>
          <a:p>
            <a:r>
              <a:rPr lang="en-US" dirty="0"/>
              <a:t>Unit Connector </a:t>
            </a:r>
          </a:p>
          <a:p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B8B48-0525-43C5-B8B5-BFF38C1903A3}"/>
              </a:ext>
            </a:extLst>
          </p:cNvPr>
          <p:cNvSpPr txBox="1"/>
          <p:nvPr/>
        </p:nvSpPr>
        <p:spPr>
          <a:xfrm>
            <a:off x="250874" y="3843422"/>
            <a:ext cx="159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Wire Numbers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FCA56-D23D-4210-B79E-1E6D79D31848}"/>
              </a:ext>
            </a:extLst>
          </p:cNvPr>
          <p:cNvSpPr txBox="1"/>
          <p:nvPr/>
        </p:nvSpPr>
        <p:spPr>
          <a:xfrm>
            <a:off x="129705" y="3059140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Number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F929BE-9513-4D42-B224-79503F811E98}"/>
              </a:ext>
            </a:extLst>
          </p:cNvPr>
          <p:cNvCxnSpPr/>
          <p:nvPr/>
        </p:nvCxnSpPr>
        <p:spPr>
          <a:xfrm>
            <a:off x="1850414" y="570711"/>
            <a:ext cx="1497697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A39B42-5E7C-47DE-AAF3-567EFA148A87}"/>
              </a:ext>
            </a:extLst>
          </p:cNvPr>
          <p:cNvCxnSpPr/>
          <p:nvPr/>
        </p:nvCxnSpPr>
        <p:spPr>
          <a:xfrm flipV="1">
            <a:off x="2239527" y="2275915"/>
            <a:ext cx="813162" cy="242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C093B7-05DE-42D7-B7B1-1836A568B47B}"/>
              </a:ext>
            </a:extLst>
          </p:cNvPr>
          <p:cNvCxnSpPr/>
          <p:nvPr/>
        </p:nvCxnSpPr>
        <p:spPr>
          <a:xfrm flipV="1">
            <a:off x="1850414" y="2518117"/>
            <a:ext cx="1708712" cy="725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8F1540-2F4C-4D97-875C-FC118DA55147}"/>
              </a:ext>
            </a:extLst>
          </p:cNvPr>
          <p:cNvCxnSpPr>
            <a:stCxn id="8" idx="3"/>
          </p:cNvCxnSpPr>
          <p:nvPr/>
        </p:nvCxnSpPr>
        <p:spPr>
          <a:xfrm flipV="1">
            <a:off x="1850414" y="2275915"/>
            <a:ext cx="2749721" cy="1752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8C9A658-2A60-47A4-8282-4D2CB5678C60}"/>
              </a:ext>
            </a:extLst>
          </p:cNvPr>
          <p:cNvSpPr txBox="1"/>
          <p:nvPr/>
        </p:nvSpPr>
        <p:spPr>
          <a:xfrm>
            <a:off x="175425" y="4683980"/>
            <a:ext cx="165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Effectivity Block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EA8A1B8-E98D-4C8F-B473-9288D9528E5A}"/>
              </a:ext>
            </a:extLst>
          </p:cNvPr>
          <p:cNvCxnSpPr>
            <a:stCxn id="18" idx="3"/>
          </p:cNvCxnSpPr>
          <p:nvPr/>
        </p:nvCxnSpPr>
        <p:spPr>
          <a:xfrm>
            <a:off x="1834021" y="4868646"/>
            <a:ext cx="6648797" cy="7302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5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EFE89-ABAA-4DD1-AA6D-3B146A6A6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03" y="1721529"/>
            <a:ext cx="5896154" cy="2220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E0B593-8133-446C-9E03-62D1BD44270F}"/>
              </a:ext>
            </a:extLst>
          </p:cNvPr>
          <p:cNvSpPr txBox="1"/>
          <p:nvPr/>
        </p:nvSpPr>
        <p:spPr>
          <a:xfrm>
            <a:off x="3792511" y="4706911"/>
            <a:ext cx="3003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Circuit Breaker Number – C80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DF64AB5-6955-4DAE-BD30-F2B486A92BB9}"/>
              </a:ext>
            </a:extLst>
          </p:cNvPr>
          <p:cNvSpPr/>
          <p:nvPr/>
        </p:nvSpPr>
        <p:spPr>
          <a:xfrm rot="14664419">
            <a:off x="5026870" y="3814870"/>
            <a:ext cx="170388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C1F2B-CFB1-46A3-8175-4B3039950671}"/>
              </a:ext>
            </a:extLst>
          </p:cNvPr>
          <p:cNvSpPr txBox="1"/>
          <p:nvPr/>
        </p:nvSpPr>
        <p:spPr>
          <a:xfrm>
            <a:off x="-84172" y="4588730"/>
            <a:ext cx="345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Circuit Breaker Rating  – 3 Ampere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404B546-7211-4B89-AD84-8296972F1079}"/>
              </a:ext>
            </a:extLst>
          </p:cNvPr>
          <p:cNvSpPr/>
          <p:nvPr/>
        </p:nvSpPr>
        <p:spPr>
          <a:xfrm rot="19274941">
            <a:off x="2885057" y="3589993"/>
            <a:ext cx="2551923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1D57E-95B3-4D72-9421-414506636D0F}"/>
              </a:ext>
            </a:extLst>
          </p:cNvPr>
          <p:cNvSpPr txBox="1"/>
          <p:nvPr/>
        </p:nvSpPr>
        <p:spPr>
          <a:xfrm>
            <a:off x="4161018" y="637256"/>
            <a:ext cx="4039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Circuit Breaker Name – TAPE REPRO - 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1F3F19-0138-4ACC-A0E3-7FDB1BBE54AE}"/>
              </a:ext>
            </a:extLst>
          </p:cNvPr>
          <p:cNvSpPr txBox="1"/>
          <p:nvPr/>
        </p:nvSpPr>
        <p:spPr>
          <a:xfrm>
            <a:off x="46889" y="946595"/>
            <a:ext cx="332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Circuit Breaker Busbar – 115V AC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B192CB4-7A37-475D-938E-1117C7FF3D99}"/>
              </a:ext>
            </a:extLst>
          </p:cNvPr>
          <p:cNvSpPr/>
          <p:nvPr/>
        </p:nvSpPr>
        <p:spPr>
          <a:xfrm rot="7292955">
            <a:off x="5561436" y="1536863"/>
            <a:ext cx="170388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5B2F405-A6C6-4C35-853D-E4726FC9213D}"/>
              </a:ext>
            </a:extLst>
          </p:cNvPr>
          <p:cNvSpPr/>
          <p:nvPr/>
        </p:nvSpPr>
        <p:spPr>
          <a:xfrm rot="3503370">
            <a:off x="1827679" y="1768925"/>
            <a:ext cx="1703882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D3856E-92D6-43CC-B5B9-9CBD8FB26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45" y="5851412"/>
            <a:ext cx="11686590" cy="75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8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ED153-A6AF-4CDD-9DDE-41B3C067F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0" y="185836"/>
            <a:ext cx="8154538" cy="52871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E9E05E-1625-4926-92C6-556B80E8E35E}"/>
              </a:ext>
            </a:extLst>
          </p:cNvPr>
          <p:cNvSpPr txBox="1"/>
          <p:nvPr/>
        </p:nvSpPr>
        <p:spPr>
          <a:xfrm>
            <a:off x="4503926" y="6250473"/>
            <a:ext cx="3351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Pageblock Number  - 23-30-20 P1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064E3F9-66FF-4CD6-B5D4-A4B96FC81CFE}"/>
              </a:ext>
            </a:extLst>
          </p:cNvPr>
          <p:cNvSpPr/>
          <p:nvPr/>
        </p:nvSpPr>
        <p:spPr>
          <a:xfrm rot="13114847">
            <a:off x="4612008" y="5525188"/>
            <a:ext cx="144252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EA84B-52D1-4B31-82F4-96DD7FE1BA43}"/>
              </a:ext>
            </a:extLst>
          </p:cNvPr>
          <p:cNvSpPr txBox="1"/>
          <p:nvPr/>
        </p:nvSpPr>
        <p:spPr>
          <a:xfrm>
            <a:off x="671055" y="6270779"/>
            <a:ext cx="34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System Name   – Music Announcer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8617B12-3220-43F4-8E96-359801914400}"/>
              </a:ext>
            </a:extLst>
          </p:cNvPr>
          <p:cNvSpPr/>
          <p:nvPr/>
        </p:nvSpPr>
        <p:spPr>
          <a:xfrm rot="14227019">
            <a:off x="2355515" y="5624810"/>
            <a:ext cx="938978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7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1B8B6-9DB1-4FD0-AD5B-DBEF326E5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31" y="4030807"/>
            <a:ext cx="11523335" cy="2827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CF6129-7823-40D1-8CF9-606C41AD9F37}"/>
              </a:ext>
            </a:extLst>
          </p:cNvPr>
          <p:cNvSpPr txBox="1"/>
          <p:nvPr/>
        </p:nvSpPr>
        <p:spPr>
          <a:xfrm>
            <a:off x="334332" y="24255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https://aeronning.com/amm/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1B2FD-2140-460D-8276-6162A829A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717" y="242553"/>
            <a:ext cx="3329700" cy="347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633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36468-E0EE-4584-922B-D69E9EA18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1" y="185285"/>
            <a:ext cx="12127017" cy="64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00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5956C4-EB6F-439B-9604-A329C119173D}"/>
              </a:ext>
            </a:extLst>
          </p:cNvPr>
          <p:cNvSpPr txBox="1"/>
          <p:nvPr/>
        </p:nvSpPr>
        <p:spPr>
          <a:xfrm>
            <a:off x="4147392" y="3264507"/>
            <a:ext cx="43173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04040"/>
                </a:solidFill>
                <a:effectLst/>
                <a:latin typeface="Inter" panose="020B0502030000000004" pitchFamily="34" charset="0"/>
              </a:rPr>
              <a:t>Consumable Material List</a:t>
            </a:r>
            <a:r>
              <a:rPr lang="en-US" b="0" i="0" dirty="0">
                <a:solidFill>
                  <a:srgbClr val="404040"/>
                </a:solidFill>
                <a:effectLst/>
                <a:latin typeface="Inter" panose="020B0502030000000004" pitchFamily="34" charset="0"/>
              </a:rPr>
              <a:t> of materials and supplies that are used during maintenance tasks but are not permanently installed on the aircraft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E986D-C5DC-4023-9F96-0CBB59692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9" y="507968"/>
            <a:ext cx="3625737" cy="2498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7CAA54-80DE-4B4E-88A5-B15072225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111" y="507968"/>
            <a:ext cx="4043247" cy="2340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661608-9456-47CD-918A-0441DD1E1FE3}"/>
              </a:ext>
            </a:extLst>
          </p:cNvPr>
          <p:cNvSpPr txBox="1"/>
          <p:nvPr/>
        </p:nvSpPr>
        <p:spPr>
          <a:xfrm>
            <a:off x="588109" y="4464836"/>
            <a:ext cx="2241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Tools  - Screw Driver , </a:t>
            </a:r>
          </a:p>
          <a:p>
            <a:r>
              <a:rPr lang="en-US" dirty="0"/>
              <a:t>             Spanner</a:t>
            </a:r>
          </a:p>
          <a:p>
            <a:r>
              <a:rPr lang="en-US" dirty="0"/>
              <a:t>             </a:t>
            </a:r>
            <a:r>
              <a:rPr lang="en-US" dirty="0" err="1"/>
              <a:t>Wrinch</a:t>
            </a:r>
            <a:endParaRPr lang="en-US" dirty="0"/>
          </a:p>
          <a:p>
            <a:r>
              <a:rPr lang="en-US" dirty="0"/>
              <a:t>            Hammer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D7F4B-0FBE-4524-9189-36B5C947F44A}"/>
              </a:ext>
            </a:extLst>
          </p:cNvPr>
          <p:cNvSpPr txBox="1"/>
          <p:nvPr/>
        </p:nvSpPr>
        <p:spPr>
          <a:xfrm>
            <a:off x="4317365" y="4722557"/>
            <a:ext cx="1687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Lubricating Oils</a:t>
            </a:r>
          </a:p>
          <a:p>
            <a:r>
              <a:rPr lang="en-US" dirty="0"/>
              <a:t>Cleaning Agents</a:t>
            </a:r>
          </a:p>
          <a:p>
            <a:r>
              <a:rPr lang="en-US" dirty="0"/>
              <a:t>Adhesives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64BB4-8AC5-46B0-9938-372CE205D100}"/>
              </a:ext>
            </a:extLst>
          </p:cNvPr>
          <p:cNvSpPr txBox="1"/>
          <p:nvPr/>
        </p:nvSpPr>
        <p:spPr>
          <a:xfrm>
            <a:off x="0" y="3251050"/>
            <a:ext cx="43173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404040"/>
                </a:solidFill>
                <a:effectLst/>
                <a:latin typeface="Inter" panose="020B0502030000000004" pitchFamily="34" charset="0"/>
              </a:rPr>
              <a:t>TOOLS  </a:t>
            </a:r>
          </a:p>
          <a:p>
            <a:r>
              <a:rPr lang="en-US" b="0" i="0" dirty="0">
                <a:solidFill>
                  <a:srgbClr val="404040"/>
                </a:solidFill>
                <a:effectLst/>
                <a:latin typeface="Inter" panose="020B0502030000000004" pitchFamily="34" charset="0"/>
              </a:rPr>
              <a:t>Used during the task for any action 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12D108-24B2-4A54-94CA-16F83593D599}"/>
              </a:ext>
            </a:extLst>
          </p:cNvPr>
          <p:cNvSpPr txBox="1"/>
          <p:nvPr/>
        </p:nvSpPr>
        <p:spPr>
          <a:xfrm>
            <a:off x="8464757" y="3264507"/>
            <a:ext cx="30476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A0A0A"/>
                </a:solidFill>
                <a:effectLst/>
                <a:latin typeface="Google Sans"/>
              </a:rPr>
              <a:t>Expendable parts</a:t>
            </a:r>
            <a:r>
              <a:rPr lang="en-US" b="0" i="0" dirty="0">
                <a:solidFill>
                  <a:srgbClr val="0A0A0A"/>
                </a:solidFill>
                <a:effectLst/>
                <a:latin typeface="Google Sans"/>
              </a:rPr>
              <a:t> are low-cost components designed for single-use or a limited service life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318D23-FF9B-4080-BE55-0B42758AC8EE}"/>
              </a:ext>
            </a:extLst>
          </p:cNvPr>
          <p:cNvSpPr txBox="1"/>
          <p:nvPr/>
        </p:nvSpPr>
        <p:spPr>
          <a:xfrm>
            <a:off x="8454453" y="4695668"/>
            <a:ext cx="31494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A0A0A"/>
                </a:solidFill>
                <a:effectLst/>
                <a:latin typeface="Google Sans"/>
              </a:rPr>
              <a:t>Seals &amp; O-Rings</a:t>
            </a:r>
            <a:r>
              <a:rPr lang="en-US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</a:p>
          <a:p>
            <a:r>
              <a:rPr lang="en-US" b="0" i="0" dirty="0">
                <a:solidFill>
                  <a:srgbClr val="0A0A0A"/>
                </a:solidFill>
                <a:effectLst/>
                <a:latin typeface="Google Sans"/>
              </a:rPr>
              <a:t>Gaskets and </a:t>
            </a:r>
          </a:p>
          <a:p>
            <a:r>
              <a:rPr lang="en-US" b="0" i="0" dirty="0">
                <a:solidFill>
                  <a:srgbClr val="0A0A0A"/>
                </a:solidFill>
                <a:effectLst/>
                <a:latin typeface="Google Sans"/>
              </a:rPr>
              <a:t>rubber seals 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C8295C-8B0E-48D7-BF08-0A9B0C111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053" y="673633"/>
            <a:ext cx="3409170" cy="21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5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B7CD5-7A43-4279-A0C9-833ED13C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78" y="1126046"/>
            <a:ext cx="8528618" cy="2656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2B806-11B0-40C6-B02C-8700CD5AC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77" y="5149648"/>
            <a:ext cx="9638356" cy="6515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B44AC-7ACA-4013-B162-9FED9C771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39605"/>
            <a:ext cx="9815870" cy="762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8660BF-1AAE-4BFD-8224-82A9C13F4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66" y="4268475"/>
            <a:ext cx="9347987" cy="773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0916C2-DADC-4954-B0CB-9631FCB67419}"/>
              </a:ext>
            </a:extLst>
          </p:cNvPr>
          <p:cNvSpPr txBox="1"/>
          <p:nvPr/>
        </p:nvSpPr>
        <p:spPr>
          <a:xfrm>
            <a:off x="2500" y="0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/>
              <a:t>Information's – Precautions  </a:t>
            </a:r>
          </a:p>
        </p:txBody>
      </p:sp>
    </p:spTree>
    <p:extLst>
      <p:ext uri="{BB962C8B-B14F-4D97-AF65-F5344CB8AC3E}">
        <p14:creationId xmlns:p14="http://schemas.microsoft.com/office/powerpoint/2010/main" val="3240221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DC8F24-A068-4E4B-9578-144E966416FA}"/>
              </a:ext>
            </a:extLst>
          </p:cNvPr>
          <p:cNvSpPr txBox="1"/>
          <p:nvPr/>
        </p:nvSpPr>
        <p:spPr>
          <a:xfrm>
            <a:off x="348521" y="227563"/>
            <a:ext cx="6093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Procedure – Steps are 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2231D1-16CC-4306-86B4-F2B3FCC60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77" y="1056912"/>
            <a:ext cx="7011259" cy="441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7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61880-C7EE-4805-8A9A-9BAB5B83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54" y="607474"/>
            <a:ext cx="6178291" cy="2202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6EC41C-F94C-406F-BFF8-978A7C299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907"/>
            <a:ext cx="8306863" cy="2981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F7241D-E3D4-41F3-80FD-A356DD1F8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52" y="3429000"/>
            <a:ext cx="10028996" cy="2387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9DAB30-A23C-4326-8FDF-79D6588AF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801" y="3979564"/>
            <a:ext cx="911507" cy="18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ss and Inspection Panels final">
            <a:hlinkClick r:id="" action="ppaction://media"/>
            <a:extLst>
              <a:ext uri="{FF2B5EF4-FFF2-40B4-BE49-F238E27FC236}">
                <a16:creationId xmlns:a16="http://schemas.microsoft.com/office/drawing/2014/main" id="{84AFFDEE-1CE0-424F-A4D6-DC44E6876D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7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CF38B-197D-4F27-AC07-5888A5642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514" y="1761892"/>
            <a:ext cx="3886742" cy="3334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549E0-7494-41B2-853D-3233E2A7F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333" y="2639426"/>
            <a:ext cx="3506031" cy="337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F80A40-3816-4A3D-BAA5-0D3CA0F51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279" y="2865710"/>
            <a:ext cx="4358412" cy="385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B4DA0E-7A75-4DA6-9154-E2E6A02B7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4760" y="3247157"/>
            <a:ext cx="3506035" cy="209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CB8222-26AB-421C-932E-D8C5634CC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456" y="3523815"/>
            <a:ext cx="5162560" cy="225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195BC8-7A2E-4192-97D6-CABCAC692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343" y="3876215"/>
            <a:ext cx="3200461" cy="25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3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2CF38B-197D-4F27-AC07-5888A5642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514" y="1761892"/>
            <a:ext cx="3886742" cy="33342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9853A86-342E-4A02-9A68-99A2709F1038}"/>
              </a:ext>
            </a:extLst>
          </p:cNvPr>
          <p:cNvGrpSpPr/>
          <p:nvPr/>
        </p:nvGrpSpPr>
        <p:grpSpPr>
          <a:xfrm>
            <a:off x="2189269" y="2167776"/>
            <a:ext cx="4916068" cy="1744657"/>
            <a:chOff x="-93064" y="1837992"/>
            <a:chExt cx="4143954" cy="9812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B90E53-13DA-4544-9E1C-92036055B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6538"/>
            <a:stretch/>
          </p:blipFill>
          <p:spPr>
            <a:xfrm>
              <a:off x="-93063" y="1837992"/>
              <a:ext cx="4143953" cy="20005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5984B4-F887-4637-A2EC-927E62F26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7328"/>
            <a:stretch/>
          </p:blipFill>
          <p:spPr>
            <a:xfrm>
              <a:off x="-93064" y="2036522"/>
              <a:ext cx="4143953" cy="7827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357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7EC7C-A906-4AF1-AC76-D6C22F8CD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008" y="954094"/>
            <a:ext cx="2946366" cy="351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12C3D-B465-432C-B021-2FB5BD549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26" y="3429000"/>
            <a:ext cx="6601538" cy="349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46C1CD-D502-48BE-B149-638AA67C3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26" y="3793724"/>
            <a:ext cx="6811484" cy="396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47439C-E48C-41F3-8497-80C5EF679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625" y="4139081"/>
            <a:ext cx="6088345" cy="4898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7332B5-4996-4B09-901E-687FD265A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26" y="4599069"/>
            <a:ext cx="8071134" cy="303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7D8107-F653-4F15-AFAE-13D0D94C1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05" y="5001584"/>
            <a:ext cx="6741500" cy="34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48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7EC7C-A906-4AF1-AC76-D6C22F8CD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008" y="954094"/>
            <a:ext cx="2946366" cy="3512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6BC52-C2BB-445B-BBE3-2855A330E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47" y="218456"/>
            <a:ext cx="7784369" cy="37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295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71FC2-CE26-4F9C-8BF0-351EFC335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73"/>
          <a:stretch/>
        </p:blipFill>
        <p:spPr>
          <a:xfrm>
            <a:off x="5902812" y="745512"/>
            <a:ext cx="6289188" cy="4677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207A3-B61A-4889-B920-E4FBC8E64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283"/>
          <a:stretch/>
        </p:blipFill>
        <p:spPr>
          <a:xfrm>
            <a:off x="312776" y="3635296"/>
            <a:ext cx="5672890" cy="289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2DC13A-B571-4EA6-828C-D68882026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83"/>
          <a:stretch/>
        </p:blipFill>
        <p:spPr>
          <a:xfrm>
            <a:off x="349446" y="3992523"/>
            <a:ext cx="5672890" cy="373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247E2-3036-4D35-8436-2696975B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094" b="28189"/>
          <a:stretch/>
        </p:blipFill>
        <p:spPr>
          <a:xfrm>
            <a:off x="312776" y="4856326"/>
            <a:ext cx="5672890" cy="289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46381A-93F1-4C6E-8A13-010BDD92B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09" b="44674"/>
          <a:stretch/>
        </p:blipFill>
        <p:spPr>
          <a:xfrm>
            <a:off x="349446" y="4418350"/>
            <a:ext cx="5672890" cy="37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097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571FC2-CE26-4F9C-8BF0-351EFC335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73"/>
          <a:stretch/>
        </p:blipFill>
        <p:spPr>
          <a:xfrm>
            <a:off x="5902812" y="745512"/>
            <a:ext cx="6289188" cy="4677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2A782-5F24-4408-811C-3CFD4F13A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842" y="2677842"/>
            <a:ext cx="8632058" cy="171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137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06B21AD-AB89-4F63-A326-3EB9CEBFB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20"/>
          <a:stretch/>
        </p:blipFill>
        <p:spPr>
          <a:xfrm>
            <a:off x="1370374" y="839449"/>
            <a:ext cx="6879920" cy="47496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FAB0AE-0AF2-436A-8E50-D710E162ED3D}"/>
              </a:ext>
            </a:extLst>
          </p:cNvPr>
          <p:cNvSpPr/>
          <p:nvPr/>
        </p:nvSpPr>
        <p:spPr>
          <a:xfrm>
            <a:off x="4946754" y="2758190"/>
            <a:ext cx="1304144" cy="95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2B52EA-AA50-44AC-B968-7159283788B6}"/>
              </a:ext>
            </a:extLst>
          </p:cNvPr>
          <p:cNvSpPr/>
          <p:nvPr/>
        </p:nvSpPr>
        <p:spPr>
          <a:xfrm>
            <a:off x="4776865" y="3717561"/>
            <a:ext cx="1304144" cy="1111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274B42-BC8C-4FD7-84F8-52BEC49A9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84" y="3473471"/>
            <a:ext cx="495369" cy="12479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D7430E-35F2-4344-8369-A8126EC0794B}"/>
              </a:ext>
            </a:extLst>
          </p:cNvPr>
          <p:cNvSpPr txBox="1"/>
          <p:nvPr/>
        </p:nvSpPr>
        <p:spPr>
          <a:xfrm>
            <a:off x="509666" y="194872"/>
            <a:ext cx="708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Identify the difference in Installation between the below 2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234739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B41C95-F22D-4509-A7D6-06F85A43D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336" y="121240"/>
            <a:ext cx="6061958" cy="6286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AA9BD9-CE8A-40C1-AC3E-C40098C7EA9D}"/>
              </a:ext>
            </a:extLst>
          </p:cNvPr>
          <p:cNvSpPr txBox="1"/>
          <p:nvPr/>
        </p:nvSpPr>
        <p:spPr>
          <a:xfrm>
            <a:off x="3297836" y="353767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3D05E-8D1B-4B3B-BC2C-1BFFEA70FB91}"/>
              </a:ext>
            </a:extLst>
          </p:cNvPr>
          <p:cNvSpPr txBox="1"/>
          <p:nvPr/>
        </p:nvSpPr>
        <p:spPr>
          <a:xfrm>
            <a:off x="6927954" y="31683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87BC2-6DC4-43D3-8C5F-9AF2E1D65627}"/>
              </a:ext>
            </a:extLst>
          </p:cNvPr>
          <p:cNvSpPr txBox="1"/>
          <p:nvPr/>
        </p:nvSpPr>
        <p:spPr>
          <a:xfrm>
            <a:off x="3554552" y="210112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43637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F5D336-823F-473C-B4E5-4FD3E7F6F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885" y="723522"/>
            <a:ext cx="7097115" cy="5410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13A20-F74F-488B-B1B4-77061F2D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522"/>
            <a:ext cx="5668166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9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819951-4D78-4150-A78C-E9A660E9B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85" y="420208"/>
            <a:ext cx="7906853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407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4163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285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33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52D67D-8695-438F-95FB-FD7ED372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17" y="717492"/>
            <a:ext cx="6685105" cy="4961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E08C2-D03B-43D1-9411-24597199F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17" y="645754"/>
            <a:ext cx="6685105" cy="50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2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AA4EB-9613-4F02-AFF5-3B24AE817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18" y="589998"/>
            <a:ext cx="10059121" cy="5271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62F0E-13EA-4AA2-B379-7A209A18A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014" y="4095116"/>
            <a:ext cx="1233304" cy="193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9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1E61FF-D0FF-4924-8A1E-CD6025F068AF}"/>
              </a:ext>
            </a:extLst>
          </p:cNvPr>
          <p:cNvSpPr txBox="1"/>
          <p:nvPr/>
        </p:nvSpPr>
        <p:spPr>
          <a:xfrm>
            <a:off x="839450" y="1933731"/>
            <a:ext cx="100842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AIRCRAFT MAINTENANCE PUBLICATION OR MANUAL</a:t>
            </a:r>
          </a:p>
          <a:p>
            <a:endParaRPr lang="en-US" sz="3600" dirty="0"/>
          </a:p>
          <a:p>
            <a:r>
              <a:rPr lang="en-US" sz="3600" dirty="0"/>
              <a:t>			</a:t>
            </a:r>
            <a:r>
              <a:rPr lang="en-US" sz="3600" u="sng" dirty="0"/>
              <a:t>AMP - AMM</a:t>
            </a:r>
          </a:p>
        </p:txBody>
      </p:sp>
    </p:spTree>
    <p:extLst>
      <p:ext uri="{BB962C8B-B14F-4D97-AF65-F5344CB8AC3E}">
        <p14:creationId xmlns:p14="http://schemas.microsoft.com/office/powerpoint/2010/main" val="1157092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16D23-4CDF-492C-A0C1-C64C446E4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768"/>
            <a:ext cx="3432748" cy="6028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010B2D-5DBC-4F65-BDAC-FA82EA8909A2}"/>
              </a:ext>
            </a:extLst>
          </p:cNvPr>
          <p:cNvSpPr txBox="1"/>
          <p:nvPr/>
        </p:nvSpPr>
        <p:spPr>
          <a:xfrm>
            <a:off x="3074271" y="-41965"/>
            <a:ext cx="9417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TECHNICAL   SWs 	COMMUNICATION  LEADERSHIP   PRESENTATION  CLIENT  FINANCE  SALES 	</a:t>
            </a:r>
          </a:p>
          <a:p>
            <a:r>
              <a:rPr lang="en-US" dirty="0"/>
              <a:t>					          Time MGMT</a:t>
            </a:r>
          </a:p>
        </p:txBody>
      </p:sp>
      <p:sp>
        <p:nvSpPr>
          <p:cNvPr id="6" name="Google Shape;421;p17">
            <a:extLst>
              <a:ext uri="{FF2B5EF4-FFF2-40B4-BE49-F238E27FC236}">
                <a16:creationId xmlns:a16="http://schemas.microsoft.com/office/drawing/2014/main" id="{6985AC95-DACD-4737-96BB-AAAD40162C62}"/>
              </a:ext>
            </a:extLst>
          </p:cNvPr>
          <p:cNvSpPr>
            <a:spLocks/>
          </p:cNvSpPr>
          <p:nvPr/>
        </p:nvSpPr>
        <p:spPr bwMode="auto">
          <a:xfrm>
            <a:off x="3308633" y="714726"/>
            <a:ext cx="570651" cy="5841398"/>
          </a:xfrm>
          <a:custGeom>
            <a:avLst/>
            <a:gdLst>
              <a:gd name="T0" fmla="*/ 91 w 182"/>
              <a:gd name="T1" fmla="*/ 896 h 896"/>
              <a:gd name="T2" fmla="*/ 91 w 182"/>
              <a:gd name="T3" fmla="*/ 896 h 896"/>
              <a:gd name="T4" fmla="*/ 0 w 182"/>
              <a:gd name="T5" fmla="*/ 805 h 896"/>
              <a:gd name="T6" fmla="*/ 0 w 182"/>
              <a:gd name="T7" fmla="*/ 91 h 896"/>
              <a:gd name="T8" fmla="*/ 91 w 182"/>
              <a:gd name="T9" fmla="*/ 0 h 896"/>
              <a:gd name="T10" fmla="*/ 91 w 182"/>
              <a:gd name="T11" fmla="*/ 0 h 896"/>
              <a:gd name="T12" fmla="*/ 182 w 182"/>
              <a:gd name="T13" fmla="*/ 91 h 896"/>
              <a:gd name="T14" fmla="*/ 182 w 182"/>
              <a:gd name="T15" fmla="*/ 805 h 896"/>
              <a:gd name="T16" fmla="*/ 91 w 182"/>
              <a:gd name="T17" fmla="*/ 896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896" extrusionOk="0">
                <a:moveTo>
                  <a:pt x="91" y="896"/>
                </a:moveTo>
                <a:cubicBezTo>
                  <a:pt x="91" y="896"/>
                  <a:pt x="91" y="896"/>
                  <a:pt x="91" y="896"/>
                </a:cubicBezTo>
                <a:cubicBezTo>
                  <a:pt x="41" y="896"/>
                  <a:pt x="0" y="856"/>
                  <a:pt x="0" y="805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1"/>
                  <a:pt x="182" y="91"/>
                </a:cubicBezTo>
                <a:cubicBezTo>
                  <a:pt x="182" y="805"/>
                  <a:pt x="182" y="805"/>
                  <a:pt x="182" y="805"/>
                </a:cubicBezTo>
                <a:cubicBezTo>
                  <a:pt x="182" y="856"/>
                  <a:pt x="141" y="896"/>
                  <a:pt x="91" y="896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7" name="Google Shape;422;p17">
            <a:extLst>
              <a:ext uri="{FF2B5EF4-FFF2-40B4-BE49-F238E27FC236}">
                <a16:creationId xmlns:a16="http://schemas.microsoft.com/office/drawing/2014/main" id="{E496B598-A4A7-4B75-B0C7-26228049A2DE}"/>
              </a:ext>
            </a:extLst>
          </p:cNvPr>
          <p:cNvSpPr>
            <a:spLocks/>
          </p:cNvSpPr>
          <p:nvPr/>
        </p:nvSpPr>
        <p:spPr bwMode="auto">
          <a:xfrm>
            <a:off x="3308633" y="3177665"/>
            <a:ext cx="570651" cy="3337602"/>
          </a:xfrm>
          <a:custGeom>
            <a:avLst/>
            <a:gdLst>
              <a:gd name="T0" fmla="*/ 91 w 182"/>
              <a:gd name="T1" fmla="*/ 512 h 512"/>
              <a:gd name="T2" fmla="*/ 91 w 182"/>
              <a:gd name="T3" fmla="*/ 512 h 512"/>
              <a:gd name="T4" fmla="*/ 0 w 182"/>
              <a:gd name="T5" fmla="*/ 421 h 512"/>
              <a:gd name="T6" fmla="*/ 0 w 182"/>
              <a:gd name="T7" fmla="*/ 91 h 512"/>
              <a:gd name="T8" fmla="*/ 91 w 182"/>
              <a:gd name="T9" fmla="*/ 0 h 512"/>
              <a:gd name="T10" fmla="*/ 91 w 182"/>
              <a:gd name="T11" fmla="*/ 0 h 512"/>
              <a:gd name="T12" fmla="*/ 182 w 182"/>
              <a:gd name="T13" fmla="*/ 91 h 512"/>
              <a:gd name="T14" fmla="*/ 182 w 182"/>
              <a:gd name="T15" fmla="*/ 421 h 512"/>
              <a:gd name="T16" fmla="*/ 91 w 182"/>
              <a:gd name="T17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512" extrusionOk="0">
                <a:moveTo>
                  <a:pt x="91" y="512"/>
                </a:moveTo>
                <a:cubicBezTo>
                  <a:pt x="91" y="512"/>
                  <a:pt x="91" y="512"/>
                  <a:pt x="91" y="512"/>
                </a:cubicBezTo>
                <a:cubicBezTo>
                  <a:pt x="41" y="512"/>
                  <a:pt x="0" y="472"/>
                  <a:pt x="0" y="421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0"/>
                  <a:pt x="4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0"/>
                  <a:pt x="182" y="91"/>
                </a:cubicBezTo>
                <a:cubicBezTo>
                  <a:pt x="182" y="421"/>
                  <a:pt x="182" y="421"/>
                  <a:pt x="182" y="421"/>
                </a:cubicBezTo>
                <a:cubicBezTo>
                  <a:pt x="182" y="472"/>
                  <a:pt x="141" y="512"/>
                  <a:pt x="91" y="512"/>
                </a:cubicBezTo>
                <a:close/>
              </a:path>
            </a:pathLst>
          </a:custGeom>
          <a:solidFill>
            <a:srgbClr val="FFD500"/>
          </a:solidFill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8" name="Google Shape;423;p17">
            <a:extLst>
              <a:ext uri="{FF2B5EF4-FFF2-40B4-BE49-F238E27FC236}">
                <a16:creationId xmlns:a16="http://schemas.microsoft.com/office/drawing/2014/main" id="{6112C858-F6E7-49C2-9215-51E947D41EF1}"/>
              </a:ext>
            </a:extLst>
          </p:cNvPr>
          <p:cNvSpPr>
            <a:spLocks/>
          </p:cNvSpPr>
          <p:nvPr/>
        </p:nvSpPr>
        <p:spPr bwMode="auto">
          <a:xfrm>
            <a:off x="4344249" y="714725"/>
            <a:ext cx="574109" cy="5784547"/>
          </a:xfrm>
          <a:custGeom>
            <a:avLst/>
            <a:gdLst>
              <a:gd name="T0" fmla="*/ 91 w 182"/>
              <a:gd name="T1" fmla="*/ 896 h 896"/>
              <a:gd name="T2" fmla="*/ 91 w 182"/>
              <a:gd name="T3" fmla="*/ 896 h 896"/>
              <a:gd name="T4" fmla="*/ 0 w 182"/>
              <a:gd name="T5" fmla="*/ 805 h 896"/>
              <a:gd name="T6" fmla="*/ 0 w 182"/>
              <a:gd name="T7" fmla="*/ 91 h 896"/>
              <a:gd name="T8" fmla="*/ 91 w 182"/>
              <a:gd name="T9" fmla="*/ 0 h 896"/>
              <a:gd name="T10" fmla="*/ 91 w 182"/>
              <a:gd name="T11" fmla="*/ 0 h 896"/>
              <a:gd name="T12" fmla="*/ 182 w 182"/>
              <a:gd name="T13" fmla="*/ 91 h 896"/>
              <a:gd name="T14" fmla="*/ 182 w 182"/>
              <a:gd name="T15" fmla="*/ 805 h 896"/>
              <a:gd name="T16" fmla="*/ 91 w 182"/>
              <a:gd name="T17" fmla="*/ 896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896" extrusionOk="0">
                <a:moveTo>
                  <a:pt x="91" y="896"/>
                </a:moveTo>
                <a:cubicBezTo>
                  <a:pt x="91" y="896"/>
                  <a:pt x="91" y="896"/>
                  <a:pt x="91" y="896"/>
                </a:cubicBezTo>
                <a:cubicBezTo>
                  <a:pt x="41" y="896"/>
                  <a:pt x="0" y="856"/>
                  <a:pt x="0" y="805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1"/>
                  <a:pt x="182" y="91"/>
                </a:cubicBezTo>
                <a:cubicBezTo>
                  <a:pt x="182" y="805"/>
                  <a:pt x="182" y="805"/>
                  <a:pt x="182" y="805"/>
                </a:cubicBezTo>
                <a:cubicBezTo>
                  <a:pt x="182" y="856"/>
                  <a:pt x="141" y="896"/>
                  <a:pt x="91" y="896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9" name="Google Shape;427;p17">
            <a:extLst>
              <a:ext uri="{FF2B5EF4-FFF2-40B4-BE49-F238E27FC236}">
                <a16:creationId xmlns:a16="http://schemas.microsoft.com/office/drawing/2014/main" id="{A94E4B94-82BF-40BD-953F-F0980787FB3F}"/>
              </a:ext>
            </a:extLst>
          </p:cNvPr>
          <p:cNvSpPr>
            <a:spLocks/>
          </p:cNvSpPr>
          <p:nvPr/>
        </p:nvSpPr>
        <p:spPr bwMode="auto">
          <a:xfrm>
            <a:off x="4344249" y="3212928"/>
            <a:ext cx="574109" cy="3286344"/>
          </a:xfrm>
          <a:custGeom>
            <a:avLst/>
            <a:gdLst>
              <a:gd name="T0" fmla="*/ 91 w 182"/>
              <a:gd name="T1" fmla="*/ 376 h 376"/>
              <a:gd name="T2" fmla="*/ 91 w 182"/>
              <a:gd name="T3" fmla="*/ 376 h 376"/>
              <a:gd name="T4" fmla="*/ 0 w 182"/>
              <a:gd name="T5" fmla="*/ 285 h 376"/>
              <a:gd name="T6" fmla="*/ 0 w 182"/>
              <a:gd name="T7" fmla="*/ 91 h 376"/>
              <a:gd name="T8" fmla="*/ 91 w 182"/>
              <a:gd name="T9" fmla="*/ 0 h 376"/>
              <a:gd name="T10" fmla="*/ 91 w 182"/>
              <a:gd name="T11" fmla="*/ 0 h 376"/>
              <a:gd name="T12" fmla="*/ 182 w 182"/>
              <a:gd name="T13" fmla="*/ 91 h 376"/>
              <a:gd name="T14" fmla="*/ 182 w 182"/>
              <a:gd name="T15" fmla="*/ 285 h 376"/>
              <a:gd name="T16" fmla="*/ 91 w 182"/>
              <a:gd name="T17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376" extrusionOk="0">
                <a:moveTo>
                  <a:pt x="91" y="376"/>
                </a:moveTo>
                <a:cubicBezTo>
                  <a:pt x="91" y="376"/>
                  <a:pt x="91" y="376"/>
                  <a:pt x="91" y="376"/>
                </a:cubicBezTo>
                <a:cubicBezTo>
                  <a:pt x="41" y="376"/>
                  <a:pt x="0" y="336"/>
                  <a:pt x="0" y="285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1"/>
                  <a:pt x="182" y="91"/>
                </a:cubicBezTo>
                <a:cubicBezTo>
                  <a:pt x="182" y="285"/>
                  <a:pt x="182" y="285"/>
                  <a:pt x="182" y="285"/>
                </a:cubicBezTo>
                <a:cubicBezTo>
                  <a:pt x="182" y="336"/>
                  <a:pt x="141" y="376"/>
                  <a:pt x="91" y="376"/>
                </a:cubicBezTo>
                <a:close/>
              </a:path>
            </a:pathLst>
          </a:custGeom>
          <a:solidFill>
            <a:srgbClr val="77DA00"/>
          </a:solidFill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0" name="Google Shape;424;p17">
            <a:extLst>
              <a:ext uri="{FF2B5EF4-FFF2-40B4-BE49-F238E27FC236}">
                <a16:creationId xmlns:a16="http://schemas.microsoft.com/office/drawing/2014/main" id="{19D822AC-F87A-4B89-9A0A-3D14C79CFC86}"/>
              </a:ext>
            </a:extLst>
          </p:cNvPr>
          <p:cNvSpPr>
            <a:spLocks/>
          </p:cNvSpPr>
          <p:nvPr/>
        </p:nvSpPr>
        <p:spPr bwMode="auto">
          <a:xfrm>
            <a:off x="5525349" y="714725"/>
            <a:ext cx="570651" cy="5784546"/>
          </a:xfrm>
          <a:custGeom>
            <a:avLst/>
            <a:gdLst>
              <a:gd name="T0" fmla="*/ 90 w 181"/>
              <a:gd name="T1" fmla="*/ 896 h 896"/>
              <a:gd name="T2" fmla="*/ 90 w 181"/>
              <a:gd name="T3" fmla="*/ 896 h 896"/>
              <a:gd name="T4" fmla="*/ 0 w 181"/>
              <a:gd name="T5" fmla="*/ 805 h 896"/>
              <a:gd name="T6" fmla="*/ 0 w 181"/>
              <a:gd name="T7" fmla="*/ 91 h 896"/>
              <a:gd name="T8" fmla="*/ 90 w 181"/>
              <a:gd name="T9" fmla="*/ 0 h 896"/>
              <a:gd name="T10" fmla="*/ 90 w 181"/>
              <a:gd name="T11" fmla="*/ 0 h 896"/>
              <a:gd name="T12" fmla="*/ 181 w 181"/>
              <a:gd name="T13" fmla="*/ 91 h 896"/>
              <a:gd name="T14" fmla="*/ 181 w 181"/>
              <a:gd name="T15" fmla="*/ 805 h 896"/>
              <a:gd name="T16" fmla="*/ 90 w 181"/>
              <a:gd name="T17" fmla="*/ 896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" h="896" extrusionOk="0">
                <a:moveTo>
                  <a:pt x="90" y="896"/>
                </a:moveTo>
                <a:cubicBezTo>
                  <a:pt x="90" y="896"/>
                  <a:pt x="90" y="896"/>
                  <a:pt x="90" y="896"/>
                </a:cubicBezTo>
                <a:cubicBezTo>
                  <a:pt x="40" y="896"/>
                  <a:pt x="0" y="856"/>
                  <a:pt x="0" y="805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0" y="0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141" y="0"/>
                  <a:pt x="181" y="41"/>
                  <a:pt x="181" y="91"/>
                </a:cubicBezTo>
                <a:cubicBezTo>
                  <a:pt x="181" y="805"/>
                  <a:pt x="181" y="805"/>
                  <a:pt x="181" y="805"/>
                </a:cubicBezTo>
                <a:cubicBezTo>
                  <a:pt x="181" y="856"/>
                  <a:pt x="141" y="896"/>
                  <a:pt x="90" y="896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1" name="Google Shape;428;p17">
            <a:extLst>
              <a:ext uri="{FF2B5EF4-FFF2-40B4-BE49-F238E27FC236}">
                <a16:creationId xmlns:a16="http://schemas.microsoft.com/office/drawing/2014/main" id="{0F546189-C193-4B88-80E7-FE545BEA866F}"/>
              </a:ext>
            </a:extLst>
          </p:cNvPr>
          <p:cNvSpPr>
            <a:spLocks/>
          </p:cNvSpPr>
          <p:nvPr/>
        </p:nvSpPr>
        <p:spPr bwMode="auto">
          <a:xfrm>
            <a:off x="5525348" y="710323"/>
            <a:ext cx="570651" cy="5210791"/>
          </a:xfrm>
          <a:custGeom>
            <a:avLst/>
            <a:gdLst>
              <a:gd name="T0" fmla="*/ 90 w 181"/>
              <a:gd name="T1" fmla="*/ 655 h 655"/>
              <a:gd name="T2" fmla="*/ 90 w 181"/>
              <a:gd name="T3" fmla="*/ 655 h 655"/>
              <a:gd name="T4" fmla="*/ 0 w 181"/>
              <a:gd name="T5" fmla="*/ 564 h 655"/>
              <a:gd name="T6" fmla="*/ 0 w 181"/>
              <a:gd name="T7" fmla="*/ 91 h 655"/>
              <a:gd name="T8" fmla="*/ 90 w 181"/>
              <a:gd name="T9" fmla="*/ 0 h 655"/>
              <a:gd name="T10" fmla="*/ 90 w 181"/>
              <a:gd name="T11" fmla="*/ 0 h 655"/>
              <a:gd name="T12" fmla="*/ 181 w 181"/>
              <a:gd name="T13" fmla="*/ 91 h 655"/>
              <a:gd name="T14" fmla="*/ 181 w 181"/>
              <a:gd name="T15" fmla="*/ 564 h 655"/>
              <a:gd name="T16" fmla="*/ 90 w 181"/>
              <a:gd name="T17" fmla="*/ 655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1" h="655" extrusionOk="0">
                <a:moveTo>
                  <a:pt x="90" y="655"/>
                </a:moveTo>
                <a:cubicBezTo>
                  <a:pt x="90" y="655"/>
                  <a:pt x="90" y="655"/>
                  <a:pt x="90" y="655"/>
                </a:cubicBezTo>
                <a:cubicBezTo>
                  <a:pt x="40" y="655"/>
                  <a:pt x="0" y="615"/>
                  <a:pt x="0" y="564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0" y="0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141" y="0"/>
                  <a:pt x="181" y="41"/>
                  <a:pt x="181" y="91"/>
                </a:cubicBezTo>
                <a:cubicBezTo>
                  <a:pt x="181" y="564"/>
                  <a:pt x="181" y="564"/>
                  <a:pt x="181" y="564"/>
                </a:cubicBezTo>
                <a:cubicBezTo>
                  <a:pt x="181" y="615"/>
                  <a:pt x="141" y="655"/>
                  <a:pt x="90" y="655"/>
                </a:cubicBezTo>
                <a:close/>
              </a:path>
            </a:pathLst>
          </a:custGeom>
          <a:solidFill>
            <a:srgbClr val="FE0214"/>
          </a:solidFill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2" name="Google Shape;425;p17">
            <a:extLst>
              <a:ext uri="{FF2B5EF4-FFF2-40B4-BE49-F238E27FC236}">
                <a16:creationId xmlns:a16="http://schemas.microsoft.com/office/drawing/2014/main" id="{4292228A-2AE4-4B48-8D31-78EDE49351AE}"/>
              </a:ext>
            </a:extLst>
          </p:cNvPr>
          <p:cNvSpPr>
            <a:spLocks/>
          </p:cNvSpPr>
          <p:nvPr/>
        </p:nvSpPr>
        <p:spPr bwMode="auto">
          <a:xfrm>
            <a:off x="7055415" y="710323"/>
            <a:ext cx="574109" cy="5804944"/>
          </a:xfrm>
          <a:custGeom>
            <a:avLst/>
            <a:gdLst>
              <a:gd name="T0" fmla="*/ 91 w 182"/>
              <a:gd name="T1" fmla="*/ 896 h 896"/>
              <a:gd name="T2" fmla="*/ 91 w 182"/>
              <a:gd name="T3" fmla="*/ 896 h 896"/>
              <a:gd name="T4" fmla="*/ 0 w 182"/>
              <a:gd name="T5" fmla="*/ 805 h 896"/>
              <a:gd name="T6" fmla="*/ 0 w 182"/>
              <a:gd name="T7" fmla="*/ 91 h 896"/>
              <a:gd name="T8" fmla="*/ 91 w 182"/>
              <a:gd name="T9" fmla="*/ 0 h 896"/>
              <a:gd name="T10" fmla="*/ 91 w 182"/>
              <a:gd name="T11" fmla="*/ 0 h 896"/>
              <a:gd name="T12" fmla="*/ 182 w 182"/>
              <a:gd name="T13" fmla="*/ 91 h 896"/>
              <a:gd name="T14" fmla="*/ 182 w 182"/>
              <a:gd name="T15" fmla="*/ 805 h 896"/>
              <a:gd name="T16" fmla="*/ 91 w 182"/>
              <a:gd name="T17" fmla="*/ 896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896" extrusionOk="0">
                <a:moveTo>
                  <a:pt x="91" y="896"/>
                </a:moveTo>
                <a:cubicBezTo>
                  <a:pt x="91" y="896"/>
                  <a:pt x="91" y="896"/>
                  <a:pt x="91" y="896"/>
                </a:cubicBezTo>
                <a:cubicBezTo>
                  <a:pt x="41" y="896"/>
                  <a:pt x="0" y="856"/>
                  <a:pt x="0" y="805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1"/>
                  <a:pt x="182" y="91"/>
                </a:cubicBezTo>
                <a:cubicBezTo>
                  <a:pt x="182" y="805"/>
                  <a:pt x="182" y="805"/>
                  <a:pt x="182" y="805"/>
                </a:cubicBezTo>
                <a:cubicBezTo>
                  <a:pt x="182" y="856"/>
                  <a:pt x="141" y="896"/>
                  <a:pt x="91" y="896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3" name="Google Shape;429;p17">
            <a:extLst>
              <a:ext uri="{FF2B5EF4-FFF2-40B4-BE49-F238E27FC236}">
                <a16:creationId xmlns:a16="http://schemas.microsoft.com/office/drawing/2014/main" id="{3FF5E95E-4188-4BC1-B1A6-5FBEB4C60B11}"/>
              </a:ext>
            </a:extLst>
          </p:cNvPr>
          <p:cNvSpPr>
            <a:spLocks/>
          </p:cNvSpPr>
          <p:nvPr/>
        </p:nvSpPr>
        <p:spPr bwMode="auto">
          <a:xfrm>
            <a:off x="7062114" y="710323"/>
            <a:ext cx="574109" cy="5437354"/>
          </a:xfrm>
          <a:custGeom>
            <a:avLst/>
            <a:gdLst>
              <a:gd name="T0" fmla="*/ 91 w 182"/>
              <a:gd name="T1" fmla="*/ 528 h 528"/>
              <a:gd name="T2" fmla="*/ 91 w 182"/>
              <a:gd name="T3" fmla="*/ 528 h 528"/>
              <a:gd name="T4" fmla="*/ 0 w 182"/>
              <a:gd name="T5" fmla="*/ 437 h 528"/>
              <a:gd name="T6" fmla="*/ 0 w 182"/>
              <a:gd name="T7" fmla="*/ 91 h 528"/>
              <a:gd name="T8" fmla="*/ 91 w 182"/>
              <a:gd name="T9" fmla="*/ 0 h 528"/>
              <a:gd name="T10" fmla="*/ 91 w 182"/>
              <a:gd name="T11" fmla="*/ 0 h 528"/>
              <a:gd name="T12" fmla="*/ 182 w 182"/>
              <a:gd name="T13" fmla="*/ 91 h 528"/>
              <a:gd name="T14" fmla="*/ 182 w 182"/>
              <a:gd name="T15" fmla="*/ 437 h 528"/>
              <a:gd name="T16" fmla="*/ 91 w 182"/>
              <a:gd name="T1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528" extrusionOk="0">
                <a:moveTo>
                  <a:pt x="91" y="528"/>
                </a:moveTo>
                <a:cubicBezTo>
                  <a:pt x="91" y="528"/>
                  <a:pt x="91" y="528"/>
                  <a:pt x="91" y="528"/>
                </a:cubicBezTo>
                <a:cubicBezTo>
                  <a:pt x="41" y="528"/>
                  <a:pt x="0" y="488"/>
                  <a:pt x="0" y="437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1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1"/>
                  <a:pt x="182" y="91"/>
                </a:cubicBezTo>
                <a:cubicBezTo>
                  <a:pt x="182" y="437"/>
                  <a:pt x="182" y="437"/>
                  <a:pt x="182" y="437"/>
                </a:cubicBezTo>
                <a:cubicBezTo>
                  <a:pt x="182" y="488"/>
                  <a:pt x="141" y="528"/>
                  <a:pt x="91" y="52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4" name="Google Shape;426;p17">
            <a:extLst>
              <a:ext uri="{FF2B5EF4-FFF2-40B4-BE49-F238E27FC236}">
                <a16:creationId xmlns:a16="http://schemas.microsoft.com/office/drawing/2014/main" id="{129E6224-3026-4E87-8EB3-65196513F3C2}"/>
              </a:ext>
            </a:extLst>
          </p:cNvPr>
          <p:cNvSpPr>
            <a:spLocks/>
          </p:cNvSpPr>
          <p:nvPr/>
        </p:nvSpPr>
        <p:spPr bwMode="auto">
          <a:xfrm>
            <a:off x="8588939" y="655433"/>
            <a:ext cx="572957" cy="5784545"/>
          </a:xfrm>
          <a:custGeom>
            <a:avLst/>
            <a:gdLst>
              <a:gd name="T0" fmla="*/ 91 w 182"/>
              <a:gd name="T1" fmla="*/ 896 h 896"/>
              <a:gd name="T2" fmla="*/ 91 w 182"/>
              <a:gd name="T3" fmla="*/ 896 h 896"/>
              <a:gd name="T4" fmla="*/ 0 w 182"/>
              <a:gd name="T5" fmla="*/ 805 h 896"/>
              <a:gd name="T6" fmla="*/ 0 w 182"/>
              <a:gd name="T7" fmla="*/ 91 h 896"/>
              <a:gd name="T8" fmla="*/ 91 w 182"/>
              <a:gd name="T9" fmla="*/ 0 h 896"/>
              <a:gd name="T10" fmla="*/ 91 w 182"/>
              <a:gd name="T11" fmla="*/ 0 h 896"/>
              <a:gd name="T12" fmla="*/ 182 w 182"/>
              <a:gd name="T13" fmla="*/ 91 h 896"/>
              <a:gd name="T14" fmla="*/ 182 w 182"/>
              <a:gd name="T15" fmla="*/ 805 h 896"/>
              <a:gd name="T16" fmla="*/ 91 w 182"/>
              <a:gd name="T17" fmla="*/ 896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896" extrusionOk="0">
                <a:moveTo>
                  <a:pt x="91" y="896"/>
                </a:moveTo>
                <a:cubicBezTo>
                  <a:pt x="91" y="896"/>
                  <a:pt x="91" y="896"/>
                  <a:pt x="91" y="896"/>
                </a:cubicBezTo>
                <a:cubicBezTo>
                  <a:pt x="40" y="896"/>
                  <a:pt x="0" y="856"/>
                  <a:pt x="0" y="805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0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1"/>
                  <a:pt x="182" y="91"/>
                </a:cubicBezTo>
                <a:cubicBezTo>
                  <a:pt x="182" y="805"/>
                  <a:pt x="182" y="805"/>
                  <a:pt x="182" y="805"/>
                </a:cubicBezTo>
                <a:cubicBezTo>
                  <a:pt x="182" y="856"/>
                  <a:pt x="141" y="896"/>
                  <a:pt x="91" y="896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5" name="Google Shape;430;p17">
            <a:extLst>
              <a:ext uri="{FF2B5EF4-FFF2-40B4-BE49-F238E27FC236}">
                <a16:creationId xmlns:a16="http://schemas.microsoft.com/office/drawing/2014/main" id="{A636C614-32B6-4DC9-B9A0-C78301C6AEAF}"/>
              </a:ext>
            </a:extLst>
          </p:cNvPr>
          <p:cNvSpPr>
            <a:spLocks/>
          </p:cNvSpPr>
          <p:nvPr/>
        </p:nvSpPr>
        <p:spPr bwMode="auto">
          <a:xfrm>
            <a:off x="8595638" y="655434"/>
            <a:ext cx="572957" cy="5010848"/>
          </a:xfrm>
          <a:custGeom>
            <a:avLst/>
            <a:gdLst>
              <a:gd name="T0" fmla="*/ 91 w 182"/>
              <a:gd name="T1" fmla="*/ 718 h 718"/>
              <a:gd name="T2" fmla="*/ 91 w 182"/>
              <a:gd name="T3" fmla="*/ 718 h 718"/>
              <a:gd name="T4" fmla="*/ 0 w 182"/>
              <a:gd name="T5" fmla="*/ 627 h 718"/>
              <a:gd name="T6" fmla="*/ 0 w 182"/>
              <a:gd name="T7" fmla="*/ 91 h 718"/>
              <a:gd name="T8" fmla="*/ 91 w 182"/>
              <a:gd name="T9" fmla="*/ 0 h 718"/>
              <a:gd name="T10" fmla="*/ 91 w 182"/>
              <a:gd name="T11" fmla="*/ 0 h 718"/>
              <a:gd name="T12" fmla="*/ 182 w 182"/>
              <a:gd name="T13" fmla="*/ 91 h 718"/>
              <a:gd name="T14" fmla="*/ 182 w 182"/>
              <a:gd name="T15" fmla="*/ 627 h 718"/>
              <a:gd name="T16" fmla="*/ 91 w 182"/>
              <a:gd name="T17" fmla="*/ 718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718" extrusionOk="0">
                <a:moveTo>
                  <a:pt x="91" y="718"/>
                </a:moveTo>
                <a:cubicBezTo>
                  <a:pt x="91" y="718"/>
                  <a:pt x="91" y="718"/>
                  <a:pt x="91" y="718"/>
                </a:cubicBezTo>
                <a:cubicBezTo>
                  <a:pt x="40" y="718"/>
                  <a:pt x="0" y="678"/>
                  <a:pt x="0" y="627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0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1"/>
                  <a:pt x="182" y="91"/>
                </a:cubicBezTo>
                <a:cubicBezTo>
                  <a:pt x="182" y="627"/>
                  <a:pt x="182" y="627"/>
                  <a:pt x="182" y="627"/>
                </a:cubicBezTo>
                <a:cubicBezTo>
                  <a:pt x="182" y="678"/>
                  <a:pt x="141" y="718"/>
                  <a:pt x="91" y="7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6" name="Google Shape;426;p17">
            <a:extLst>
              <a:ext uri="{FF2B5EF4-FFF2-40B4-BE49-F238E27FC236}">
                <a16:creationId xmlns:a16="http://schemas.microsoft.com/office/drawing/2014/main" id="{03F5546D-46CD-4BB1-B376-8D1C04D21B4A}"/>
              </a:ext>
            </a:extLst>
          </p:cNvPr>
          <p:cNvSpPr>
            <a:spLocks/>
          </p:cNvSpPr>
          <p:nvPr/>
        </p:nvSpPr>
        <p:spPr bwMode="auto">
          <a:xfrm>
            <a:off x="9748584" y="771579"/>
            <a:ext cx="1906251" cy="5784545"/>
          </a:xfrm>
          <a:custGeom>
            <a:avLst/>
            <a:gdLst>
              <a:gd name="T0" fmla="*/ 91 w 182"/>
              <a:gd name="T1" fmla="*/ 896 h 896"/>
              <a:gd name="T2" fmla="*/ 91 w 182"/>
              <a:gd name="T3" fmla="*/ 896 h 896"/>
              <a:gd name="T4" fmla="*/ 0 w 182"/>
              <a:gd name="T5" fmla="*/ 805 h 896"/>
              <a:gd name="T6" fmla="*/ 0 w 182"/>
              <a:gd name="T7" fmla="*/ 91 h 896"/>
              <a:gd name="T8" fmla="*/ 91 w 182"/>
              <a:gd name="T9" fmla="*/ 0 h 896"/>
              <a:gd name="T10" fmla="*/ 91 w 182"/>
              <a:gd name="T11" fmla="*/ 0 h 896"/>
              <a:gd name="T12" fmla="*/ 182 w 182"/>
              <a:gd name="T13" fmla="*/ 91 h 896"/>
              <a:gd name="T14" fmla="*/ 182 w 182"/>
              <a:gd name="T15" fmla="*/ 805 h 896"/>
              <a:gd name="T16" fmla="*/ 91 w 182"/>
              <a:gd name="T17" fmla="*/ 896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896" extrusionOk="0">
                <a:moveTo>
                  <a:pt x="91" y="896"/>
                </a:moveTo>
                <a:cubicBezTo>
                  <a:pt x="91" y="896"/>
                  <a:pt x="91" y="896"/>
                  <a:pt x="91" y="896"/>
                </a:cubicBezTo>
                <a:cubicBezTo>
                  <a:pt x="40" y="896"/>
                  <a:pt x="0" y="856"/>
                  <a:pt x="0" y="805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0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1"/>
                  <a:pt x="182" y="91"/>
                </a:cubicBezTo>
                <a:cubicBezTo>
                  <a:pt x="182" y="805"/>
                  <a:pt x="182" y="805"/>
                  <a:pt x="182" y="805"/>
                </a:cubicBezTo>
                <a:cubicBezTo>
                  <a:pt x="182" y="856"/>
                  <a:pt x="141" y="896"/>
                  <a:pt x="91" y="896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7" name="Google Shape;430;p17">
            <a:extLst>
              <a:ext uri="{FF2B5EF4-FFF2-40B4-BE49-F238E27FC236}">
                <a16:creationId xmlns:a16="http://schemas.microsoft.com/office/drawing/2014/main" id="{9D129BF6-CAD6-4AA7-A122-CBE87C985486}"/>
              </a:ext>
            </a:extLst>
          </p:cNvPr>
          <p:cNvSpPr>
            <a:spLocks/>
          </p:cNvSpPr>
          <p:nvPr/>
        </p:nvSpPr>
        <p:spPr bwMode="auto">
          <a:xfrm>
            <a:off x="9755283" y="771580"/>
            <a:ext cx="1906251" cy="2441348"/>
          </a:xfrm>
          <a:custGeom>
            <a:avLst/>
            <a:gdLst>
              <a:gd name="T0" fmla="*/ 91 w 182"/>
              <a:gd name="T1" fmla="*/ 718 h 718"/>
              <a:gd name="T2" fmla="*/ 91 w 182"/>
              <a:gd name="T3" fmla="*/ 718 h 718"/>
              <a:gd name="T4" fmla="*/ 0 w 182"/>
              <a:gd name="T5" fmla="*/ 627 h 718"/>
              <a:gd name="T6" fmla="*/ 0 w 182"/>
              <a:gd name="T7" fmla="*/ 91 h 718"/>
              <a:gd name="T8" fmla="*/ 91 w 182"/>
              <a:gd name="T9" fmla="*/ 0 h 718"/>
              <a:gd name="T10" fmla="*/ 91 w 182"/>
              <a:gd name="T11" fmla="*/ 0 h 718"/>
              <a:gd name="T12" fmla="*/ 182 w 182"/>
              <a:gd name="T13" fmla="*/ 91 h 718"/>
              <a:gd name="T14" fmla="*/ 182 w 182"/>
              <a:gd name="T15" fmla="*/ 627 h 718"/>
              <a:gd name="T16" fmla="*/ 91 w 182"/>
              <a:gd name="T17" fmla="*/ 718 h 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2" h="718" extrusionOk="0">
                <a:moveTo>
                  <a:pt x="91" y="718"/>
                </a:moveTo>
                <a:cubicBezTo>
                  <a:pt x="91" y="718"/>
                  <a:pt x="91" y="718"/>
                  <a:pt x="91" y="718"/>
                </a:cubicBezTo>
                <a:cubicBezTo>
                  <a:pt x="40" y="718"/>
                  <a:pt x="0" y="678"/>
                  <a:pt x="0" y="627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41"/>
                  <a:pt x="40" y="0"/>
                  <a:pt x="91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141" y="0"/>
                  <a:pt x="182" y="41"/>
                  <a:pt x="182" y="91"/>
                </a:cubicBezTo>
                <a:cubicBezTo>
                  <a:pt x="182" y="627"/>
                  <a:pt x="182" y="627"/>
                  <a:pt x="182" y="627"/>
                </a:cubicBezTo>
                <a:cubicBezTo>
                  <a:pt x="182" y="678"/>
                  <a:pt x="141" y="718"/>
                  <a:pt x="91" y="718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52C52B4A_EEDE_494B_B85A_A6432BE515EF&quot;,&quot;SourceFullName&quot;:&quot;&quot;,&quot;LastUpdate&quot;:&quot;2026-04-07 12:14 PM&quot;,&quot;UpdatedBy&quot;:&quot;Admin&quot;,&quot;IsLinked&quot;:false,&quot;IsBrokenLink&quot;:false,&quot;Type&quot;:2,&quot;ShapeId&quot;:0,&quot;WorksheetName&quot;:null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1198</Words>
  <Application>Microsoft Office PowerPoint</Application>
  <PresentationFormat>Widescreen</PresentationFormat>
  <Paragraphs>258</Paragraphs>
  <Slides>52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Google Sans</vt:lpstr>
      <vt:lpstr>Inter</vt:lpstr>
      <vt:lpstr>Poppins</vt:lpstr>
      <vt:lpstr>PSOsymclas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42</cp:revision>
  <dcterms:created xsi:type="dcterms:W3CDTF">2026-04-07T04:45:02Z</dcterms:created>
  <dcterms:modified xsi:type="dcterms:W3CDTF">2026-05-05T10:46:29Z</dcterms:modified>
</cp:coreProperties>
</file>